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heme/themeOverride7.xml" ContentType="application/vnd.openxmlformats-officedocument.themeOverride+xml"/>
  <Override PartName="/ppt/theme/themeOverride12.xml" ContentType="application/vnd.openxmlformats-officedocument.themeOverr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theme/themeOverride5.xml" ContentType="application/vnd.openxmlformats-officedocument.themeOverride+xml"/>
  <Override PartName="/ppt/theme/themeOverride10.xml" ContentType="application/vnd.openxmlformats-officedocument.themeOverr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heme/themeOverride3.xml" ContentType="application/vnd.openxmlformats-officedocument.themeOverride+xml"/>
  <Default Extension="wmf" ContentType="image/x-wmf"/>
  <Default Extension="xls" ContentType="application/vnd.ms-exce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theme/themeOverride17.xml" ContentType="application/vnd.openxmlformats-officedocument.themeOverride+xml"/>
  <Override PartName="/ppt/theme/themeOverride18.xml" ContentType="application/vnd.openxmlformats-officedocument.themeOverride+xml"/>
  <Override PartName="/ppt/theme/themeOverride15.xml" ContentType="application/vnd.openxmlformats-officedocument.themeOverride+xml"/>
  <Override PartName="/ppt/theme/themeOverride16.xml" ContentType="application/vnd.openxmlformats-officedocument.themeOverr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Override9.xml" ContentType="application/vnd.openxmlformats-officedocument.themeOverr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Override8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11.xml" ContentType="application/vnd.openxmlformats-officedocument.themeOverr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Override6.xml" ContentType="application/vnd.openxmlformats-officedocument.themeOverr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theme/themeOverride4.xml" ContentType="application/vnd.openxmlformats-officedocument.themeOverr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handoutMasterIdLst>
    <p:handoutMasterId r:id="rId27"/>
  </p:handoutMasterIdLst>
  <p:sldIdLst>
    <p:sldId id="257" r:id="rId2"/>
    <p:sldId id="258" r:id="rId3"/>
    <p:sldId id="277" r:id="rId4"/>
    <p:sldId id="259" r:id="rId5"/>
    <p:sldId id="260" r:id="rId6"/>
    <p:sldId id="261" r:id="rId7"/>
    <p:sldId id="262" r:id="rId8"/>
    <p:sldId id="278" r:id="rId9"/>
    <p:sldId id="263" r:id="rId10"/>
    <p:sldId id="264" r:id="rId11"/>
    <p:sldId id="265" r:id="rId12"/>
    <p:sldId id="279" r:id="rId13"/>
    <p:sldId id="282" r:id="rId14"/>
    <p:sldId id="280" r:id="rId15"/>
    <p:sldId id="266" r:id="rId16"/>
    <p:sldId id="267" r:id="rId17"/>
    <p:sldId id="268" r:id="rId18"/>
    <p:sldId id="276" r:id="rId19"/>
    <p:sldId id="281" r:id="rId20"/>
    <p:sldId id="270" r:id="rId21"/>
    <p:sldId id="271" r:id="rId22"/>
    <p:sldId id="272" r:id="rId23"/>
    <p:sldId id="273" r:id="rId24"/>
    <p:sldId id="274" r:id="rId25"/>
  </p:sldIdLst>
  <p:sldSz cx="9144000" cy="6858000" type="screen4x3"/>
  <p:notesSz cx="6810375" cy="9942513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64" autoAdjust="0"/>
    <p:restoredTop sz="94660"/>
  </p:normalViewPr>
  <p:slideViewPr>
    <p:cSldViewPr>
      <p:cViewPr varScale="1">
        <p:scale>
          <a:sx n="74" d="100"/>
          <a:sy n="74" d="100"/>
        </p:scale>
        <p:origin x="-109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-1908" y="-90"/>
      </p:cViewPr>
      <p:guideLst>
        <p:guide orient="horz" pos="3132"/>
        <p:guide pos="2145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3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7636" y="0"/>
            <a:ext cx="2951163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732C69-ECDF-4D4E-911A-433400FC353E}" type="datetimeFigureOut">
              <a:rPr lang="en-US" smtClean="0"/>
              <a:pPr/>
              <a:t>12/10/2012</a:t>
            </a:fld>
            <a:endParaRPr lang="en-US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43662"/>
            <a:ext cx="2951163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7636" y="9443662"/>
            <a:ext cx="2951163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50BAE5-0091-495B-99D8-E8ABD049366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3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7636" y="0"/>
            <a:ext cx="2951163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70F09F-D1A3-4133-AC77-9928A75306D6}" type="datetimeFigureOut">
              <a:rPr lang="en-US" smtClean="0"/>
              <a:pPr/>
              <a:t>12/10/2012</a:t>
            </a:fld>
            <a:endParaRPr lang="en-US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8875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1038" y="4722694"/>
            <a:ext cx="5448300" cy="44741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51163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7636" y="9443662"/>
            <a:ext cx="2951163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7808DF-366E-4EC9-952F-7D552C04FCD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7808DF-366E-4EC9-952F-7D552C04FCDB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70AC0A-AE4A-4990-B74C-D84D91EA47B2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AD6EDA-9E42-4A8A-B146-5362C6CEB2C0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342C44-6419-4B64-8C6D-C66BF9D85A5E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Nadpis a tabul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abulku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cs-CZ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FA80B8-C76F-4CD9-A348-0708B70355E0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7289EA-849B-48AB-8466-733EAED36F03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451027-FB35-4BEC-BAC7-B8B855C6CC64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27508A-43B7-4D37-A5E6-E68C59B2BBFD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FAE0C0-02FC-4D72-8E2A-18EF8BC97646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AFC653-4C9C-4BCC-8C3D-111114ECD65E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871FF8-59F5-4731-8464-DA0CFC6F6B08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909111-5650-4CFC-861E-8FC8B7360ADE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C7553A-8F33-4B65-BC18-6C659D9150F7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11879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812438D-9DFC-48A7-B488-68692B65872F}" type="slidenum">
              <a:rPr lang="cs-CZ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mlDrawing" Target="../drawings/vmlDrawing2.vml"/><Relationship Id="rId1" Type="http://schemas.openxmlformats.org/officeDocument/2006/relationships/themeOverride" Target="../theme/themeOverride9.xml"/><Relationship Id="rId5" Type="http://schemas.openxmlformats.org/officeDocument/2006/relationships/oleObject" Target="../embeddings/List_aplikace_Microsoft_Office_Excel_97-20032.xls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mlDrawing" Target="../drawings/vmlDrawing3.vml"/><Relationship Id="rId1" Type="http://schemas.openxmlformats.org/officeDocument/2006/relationships/themeOverride" Target="../theme/themeOverride10.xml"/><Relationship Id="rId6" Type="http://schemas.openxmlformats.org/officeDocument/2006/relationships/oleObject" Target="../embeddings/List_aplikace_Microsoft_Office_Excel_97-20033.xls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mlDrawing" Target="../drawings/vmlDrawing4.vml"/><Relationship Id="rId1" Type="http://schemas.openxmlformats.org/officeDocument/2006/relationships/themeOverride" Target="../theme/themeOverride12.xml"/><Relationship Id="rId5" Type="http://schemas.openxmlformats.org/officeDocument/2006/relationships/oleObject" Target="../embeddings/List_aplikace_Microsoft_Office_Excel_97-20034.xls"/><Relationship Id="rId4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mlDrawing" Target="../drawings/vmlDrawing5.vml"/><Relationship Id="rId1" Type="http://schemas.openxmlformats.org/officeDocument/2006/relationships/themeOverride" Target="../theme/themeOverride15.xml"/><Relationship Id="rId5" Type="http://schemas.openxmlformats.org/officeDocument/2006/relationships/oleObject" Target="../embeddings/List_aplikace_Microsoft_Office_Excel_97-20035.xls"/><Relationship Id="rId4" Type="http://schemas.openxmlformats.org/officeDocument/2006/relationships/image" Target="../media/image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mlDrawing" Target="../drawings/vmlDrawing6.vml"/><Relationship Id="rId1" Type="http://schemas.openxmlformats.org/officeDocument/2006/relationships/themeOverride" Target="../theme/themeOverride17.xml"/><Relationship Id="rId5" Type="http://schemas.openxmlformats.org/officeDocument/2006/relationships/oleObject" Target="../embeddings/List_aplikace_Microsoft_Office_Excel_97-20036.xls"/><Relationship Id="rId4" Type="http://schemas.openxmlformats.org/officeDocument/2006/relationships/image" Target="../media/image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mlDrawing" Target="../drawings/vmlDrawing1.vml"/><Relationship Id="rId1" Type="http://schemas.openxmlformats.org/officeDocument/2006/relationships/themeOverride" Target="../theme/themeOverride4.xml"/><Relationship Id="rId5" Type="http://schemas.openxmlformats.org/officeDocument/2006/relationships/oleObject" Target="../embeddings/List_aplikace_Microsoft_Office_Excel_97-20031.xls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981075"/>
            <a:ext cx="8218488" cy="2592388"/>
          </a:xfrm>
        </p:spPr>
        <p:txBody>
          <a:bodyPr>
            <a:normAutofit fontScale="90000"/>
          </a:bodyPr>
          <a:lstStyle/>
          <a:p>
            <a:pPr eaLnBrk="1" hangingPunct="1">
              <a:spcBef>
                <a:spcPct val="40000"/>
              </a:spcBef>
            </a:pPr>
            <a:r>
              <a:rPr lang="cs-CZ" sz="3600" b="1" dirty="0" smtClean="0">
                <a:solidFill>
                  <a:srgbClr val="D1131C"/>
                </a:solidFill>
              </a:rPr>
              <a:t>MONITOROVACÍ ZPRÁVA</a:t>
            </a:r>
            <a:r>
              <a:rPr lang="cs-CZ" sz="3200" b="1" dirty="0" smtClean="0">
                <a:solidFill>
                  <a:srgbClr val="D1131C"/>
                </a:solidFill>
              </a:rPr>
              <a:t/>
            </a:r>
            <a:br>
              <a:rPr lang="cs-CZ" sz="3200" b="1" dirty="0" smtClean="0">
                <a:solidFill>
                  <a:srgbClr val="D1131C"/>
                </a:solidFill>
              </a:rPr>
            </a:br>
            <a:r>
              <a:rPr lang="cs-CZ" sz="2000" b="1" dirty="0" smtClean="0">
                <a:solidFill>
                  <a:srgbClr val="D1131C"/>
                </a:solidFill>
              </a:rPr>
              <a:t>(MZ)</a:t>
            </a:r>
            <a:br>
              <a:rPr lang="cs-CZ" sz="2000" b="1" dirty="0" smtClean="0">
                <a:solidFill>
                  <a:srgbClr val="D1131C"/>
                </a:solidFill>
              </a:rPr>
            </a:br>
            <a:r>
              <a:rPr lang="cs-CZ" sz="3200" b="1" dirty="0" smtClean="0">
                <a:solidFill>
                  <a:srgbClr val="D1131C"/>
                </a:solidFill>
              </a:rPr>
              <a:t> </a:t>
            </a:r>
            <a:br>
              <a:rPr lang="cs-CZ" sz="3200" b="1" dirty="0" smtClean="0">
                <a:solidFill>
                  <a:srgbClr val="D1131C"/>
                </a:solidFill>
              </a:rPr>
            </a:br>
            <a:r>
              <a:rPr lang="cs-CZ" sz="3600" b="1" dirty="0" smtClean="0">
                <a:solidFill>
                  <a:srgbClr val="D1131C"/>
                </a:solidFill>
              </a:rPr>
              <a:t>ZJEDNODUŠENÁ ŽÁDOST O PLATBU </a:t>
            </a:r>
            <a:r>
              <a:rPr lang="cs-CZ" sz="2000" b="1" dirty="0" smtClean="0">
                <a:solidFill>
                  <a:srgbClr val="D1131C"/>
                </a:solidFill>
              </a:rPr>
              <a:t>(</a:t>
            </a:r>
            <a:r>
              <a:rPr lang="cs-CZ" sz="2000" b="1" dirty="0" err="1" smtClean="0">
                <a:solidFill>
                  <a:srgbClr val="D1131C"/>
                </a:solidFill>
              </a:rPr>
              <a:t>ZjŽoP</a:t>
            </a:r>
            <a:r>
              <a:rPr lang="cs-CZ" sz="2000" b="1" dirty="0" smtClean="0">
                <a:solidFill>
                  <a:srgbClr val="D1131C"/>
                </a:solidFill>
              </a:rPr>
              <a:t>)</a:t>
            </a:r>
            <a:r>
              <a:rPr lang="cs-CZ" sz="3200" b="1" dirty="0" smtClean="0">
                <a:solidFill>
                  <a:srgbClr val="D1131C"/>
                </a:solidFill>
              </a:rPr>
              <a:t> </a:t>
            </a:r>
            <a:br>
              <a:rPr lang="cs-CZ" sz="3200" b="1" dirty="0" smtClean="0">
                <a:solidFill>
                  <a:srgbClr val="D1131C"/>
                </a:solidFill>
              </a:rPr>
            </a:br>
            <a:r>
              <a:rPr lang="cs-CZ" sz="3200" b="1" dirty="0" smtClean="0">
                <a:solidFill>
                  <a:srgbClr val="D1131C"/>
                </a:solidFill>
              </a:rPr>
              <a:t/>
            </a:r>
            <a:br>
              <a:rPr lang="cs-CZ" sz="3200" b="1" dirty="0" smtClean="0">
                <a:solidFill>
                  <a:srgbClr val="D1131C"/>
                </a:solidFill>
              </a:rPr>
            </a:br>
            <a:r>
              <a:rPr lang="cs-CZ" sz="2400" b="1" dirty="0" smtClean="0">
                <a:solidFill>
                  <a:srgbClr val="0D3673"/>
                </a:solidFill>
              </a:rPr>
              <a:t>finanční část</a:t>
            </a:r>
          </a:p>
        </p:txBody>
      </p:sp>
      <p:sp>
        <p:nvSpPr>
          <p:cNvPr id="39939" name="Rectangle 2"/>
          <p:cNvSpPr>
            <a:spLocks noChangeArrowheads="1"/>
          </p:cNvSpPr>
          <p:nvPr/>
        </p:nvSpPr>
        <p:spPr bwMode="auto">
          <a:xfrm>
            <a:off x="446088" y="3254375"/>
            <a:ext cx="8216900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n-US" sz="2400" b="1">
              <a:solidFill>
                <a:srgbClr val="0D3673"/>
              </a:solidFill>
            </a:endParaRPr>
          </a:p>
        </p:txBody>
      </p:sp>
      <p:sp>
        <p:nvSpPr>
          <p:cNvPr id="39940" name="Rectangle 4"/>
          <p:cNvSpPr>
            <a:spLocks noChangeArrowheads="1"/>
          </p:cNvSpPr>
          <p:nvPr/>
        </p:nvSpPr>
        <p:spPr bwMode="auto">
          <a:xfrm>
            <a:off x="2268538" y="4508500"/>
            <a:ext cx="457200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b="1" dirty="0">
                <a:solidFill>
                  <a:srgbClr val="143F7E"/>
                </a:solidFill>
              </a:rPr>
              <a:t>- </a:t>
            </a:r>
            <a:r>
              <a:rPr lang="cs-CZ" sz="2200" b="1" dirty="0">
                <a:solidFill>
                  <a:srgbClr val="143F7E"/>
                </a:solidFill>
              </a:rPr>
              <a:t>Přílohy MZ</a:t>
            </a:r>
          </a:p>
          <a:p>
            <a:r>
              <a:rPr lang="cs-CZ" sz="2200" b="1" dirty="0">
                <a:solidFill>
                  <a:srgbClr val="143F7E"/>
                </a:solidFill>
              </a:rPr>
              <a:t>- Zjednodušená žádost o platbu (</a:t>
            </a:r>
            <a:r>
              <a:rPr lang="cs-CZ" sz="2200" b="1" dirty="0" err="1">
                <a:solidFill>
                  <a:srgbClr val="143F7E"/>
                </a:solidFill>
              </a:rPr>
              <a:t>ZjŽoP</a:t>
            </a:r>
            <a:r>
              <a:rPr lang="cs-CZ" sz="2200" b="1" dirty="0">
                <a:solidFill>
                  <a:srgbClr val="143F7E"/>
                </a:solidFill>
              </a:rPr>
              <a:t>)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6632"/>
            <a:ext cx="8229600" cy="1301006"/>
          </a:xfrm>
        </p:spPr>
        <p:txBody>
          <a:bodyPr/>
          <a:lstStyle/>
          <a:p>
            <a:pPr eaLnBrk="1" hangingPunct="1"/>
            <a:r>
              <a:rPr lang="cs-CZ" sz="3200" b="1" dirty="0" smtClean="0">
                <a:solidFill>
                  <a:srgbClr val="D1131C"/>
                </a:solidFill>
              </a:rPr>
              <a:t>4. Pracovní výkazy </a:t>
            </a:r>
            <a:r>
              <a:rPr lang="cs-CZ" sz="2000" b="1" dirty="0" smtClean="0">
                <a:solidFill>
                  <a:srgbClr val="D1131C"/>
                </a:solidFill>
              </a:rPr>
              <a:t>(</a:t>
            </a:r>
            <a:r>
              <a:rPr lang="cs-CZ" sz="2000" b="1" dirty="0" smtClean="0">
                <a:solidFill>
                  <a:srgbClr val="D1131C"/>
                </a:solidFill>
              </a:rPr>
              <a:t>1/4)</a:t>
            </a:r>
            <a:endParaRPr lang="cs-CZ" sz="2000" b="1" dirty="0" smtClean="0">
              <a:solidFill>
                <a:srgbClr val="D1131C"/>
              </a:solidFill>
            </a:endParaRPr>
          </a:p>
        </p:txBody>
      </p:sp>
      <p:sp>
        <p:nvSpPr>
          <p:cNvPr id="4608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cs-CZ" smtClean="0"/>
          </a:p>
          <a:p>
            <a:pPr algn="ctr" eaLnBrk="1" hangingPunct="1">
              <a:buFontTx/>
              <a:buNone/>
            </a:pPr>
            <a:r>
              <a:rPr lang="cs-CZ" b="1" smtClean="0">
                <a:solidFill>
                  <a:srgbClr val="D1131C"/>
                </a:solidFill>
              </a:rPr>
              <a:t>	</a:t>
            </a:r>
            <a:endParaRPr lang="cs-CZ" sz="1800" b="1" smtClean="0">
              <a:solidFill>
                <a:srgbClr val="14407E"/>
              </a:solidFill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57200" y="1052736"/>
            <a:ext cx="8229600" cy="5073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cs-CZ" b="1" kern="0" dirty="0">
                <a:solidFill>
                  <a:srgbClr val="143F7E"/>
                </a:solidFill>
                <a:latin typeface="+mn-lt"/>
              </a:rPr>
              <a:t>Vztažen vždy ke smlouvě s pracovní náplní pro projekt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cs-CZ" b="1" kern="0" dirty="0">
                <a:solidFill>
                  <a:srgbClr val="143F7E"/>
                </a:solidFill>
                <a:latin typeface="+mn-lt"/>
              </a:rPr>
              <a:t>Pro </a:t>
            </a:r>
            <a:r>
              <a:rPr lang="cs-CZ" b="1" kern="0" dirty="0" smtClean="0">
                <a:solidFill>
                  <a:srgbClr val="143F7E"/>
                </a:solidFill>
                <a:latin typeface="+mn-lt"/>
              </a:rPr>
              <a:t>každou pozici a </a:t>
            </a:r>
            <a:r>
              <a:rPr lang="cs-CZ" b="1" kern="0" dirty="0">
                <a:solidFill>
                  <a:srgbClr val="143F7E"/>
                </a:solidFill>
                <a:latin typeface="+mn-lt"/>
              </a:rPr>
              <a:t>měsíc jeden výkaz práce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cs-CZ" b="1" kern="0" dirty="0">
                <a:solidFill>
                  <a:srgbClr val="143F7E"/>
                </a:solidFill>
                <a:latin typeface="+mn-lt"/>
              </a:rPr>
              <a:t>Role v projektu </a:t>
            </a:r>
            <a:r>
              <a:rPr lang="cs-CZ" sz="1600" b="1" kern="0" dirty="0">
                <a:solidFill>
                  <a:srgbClr val="143F7E"/>
                </a:solidFill>
                <a:latin typeface="+mn-lt"/>
              </a:rPr>
              <a:t>– název a číslo pozice dle rozpočtu projektu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cs-CZ" b="1" kern="0" dirty="0">
                <a:solidFill>
                  <a:srgbClr val="143F7E"/>
                </a:solidFill>
                <a:latin typeface="+mn-lt"/>
              </a:rPr>
              <a:t>Druh pracovního poměru </a:t>
            </a:r>
            <a:r>
              <a:rPr lang="cs-CZ" sz="1600" b="1" kern="0" dirty="0">
                <a:solidFill>
                  <a:srgbClr val="143F7E"/>
                </a:solidFill>
                <a:latin typeface="+mn-lt"/>
              </a:rPr>
              <a:t>– pracovní smlouva, dohoda o pracovní činnosti, dohoda o provedení práce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cs-CZ" b="1" kern="0" dirty="0">
                <a:solidFill>
                  <a:srgbClr val="143F7E"/>
                </a:solidFill>
                <a:latin typeface="+mn-lt"/>
              </a:rPr>
              <a:t>Výše úvazku </a:t>
            </a:r>
            <a:r>
              <a:rPr lang="cs-CZ" sz="1600" b="1" kern="0" dirty="0">
                <a:solidFill>
                  <a:srgbClr val="143F7E"/>
                </a:solidFill>
                <a:latin typeface="+mn-lt"/>
              </a:rPr>
              <a:t>– výše úvazku dle smlouvy/dohody (v hodinách či podílem</a:t>
            </a:r>
            <a:r>
              <a:rPr lang="cs-CZ" sz="1600" b="1" kern="0" dirty="0" smtClean="0">
                <a:solidFill>
                  <a:srgbClr val="143F7E"/>
                </a:solidFill>
                <a:latin typeface="+mn-lt"/>
              </a:rPr>
              <a:t>)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cs-CZ" b="1" kern="0" dirty="0" smtClean="0">
                <a:solidFill>
                  <a:srgbClr val="FF0000"/>
                </a:solidFill>
              </a:rPr>
              <a:t>Celková výše úvazku u zaměstnavatele </a:t>
            </a:r>
            <a:r>
              <a:rPr lang="cs-CZ" sz="1600" b="1" kern="0" dirty="0" smtClean="0">
                <a:solidFill>
                  <a:srgbClr val="FF0000"/>
                </a:solidFill>
              </a:rPr>
              <a:t>– výše úvazku u zaměstnavatele</a:t>
            </a:r>
            <a:endParaRPr lang="cs-CZ" sz="1600" b="1" kern="0" dirty="0">
              <a:solidFill>
                <a:srgbClr val="FF0000"/>
              </a:solidFill>
              <a:latin typeface="+mn-lt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cs-CZ" b="1" kern="0" dirty="0">
                <a:solidFill>
                  <a:srgbClr val="FF0000"/>
                </a:solidFill>
                <a:latin typeface="+mn-lt"/>
              </a:rPr>
              <a:t>Úvazek v dalších projektech </a:t>
            </a:r>
            <a:r>
              <a:rPr lang="cs-CZ" sz="1600" b="1" kern="0" dirty="0">
                <a:solidFill>
                  <a:srgbClr val="FF0000"/>
                </a:solidFill>
                <a:latin typeface="+mn-lt"/>
              </a:rPr>
              <a:t>– úvazky na jiných projektech ESF vč. uvedení čísla projektu a úvazku připadající na každý z projektů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cs-CZ" b="1" kern="0" dirty="0">
                <a:solidFill>
                  <a:srgbClr val="0D3673"/>
                </a:solidFill>
                <a:latin typeface="+mn-lt"/>
              </a:rPr>
              <a:t>Počet odpracovaných hodin u zaměstnavatele</a:t>
            </a:r>
            <a:r>
              <a:rPr lang="cs-CZ" b="1" kern="0" dirty="0">
                <a:solidFill>
                  <a:srgbClr val="FF0000"/>
                </a:solidFill>
                <a:latin typeface="+mn-lt"/>
              </a:rPr>
              <a:t> </a:t>
            </a:r>
            <a:r>
              <a:rPr lang="cs-CZ" sz="1600" b="1" kern="0" dirty="0">
                <a:solidFill>
                  <a:srgbClr val="143F7E"/>
                </a:solidFill>
                <a:latin typeface="+mn-lt"/>
              </a:rPr>
              <a:t>– celkově odpracované hodiny u zaměstnavatele vážící se k dané pracovní smlouvě (vč. poměrné části dle úvazku připadající na státní svátky, neuvádí se dovolená a nemoc)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cs-CZ" sz="2000" b="1" kern="0" dirty="0">
                <a:solidFill>
                  <a:srgbClr val="143F7E"/>
                </a:solidFill>
                <a:latin typeface="+mn-lt"/>
              </a:rPr>
              <a:t>- </a:t>
            </a:r>
            <a:r>
              <a:rPr lang="cs-CZ" b="1" kern="0" dirty="0">
                <a:solidFill>
                  <a:srgbClr val="143F7E"/>
                </a:solidFill>
                <a:latin typeface="+mn-lt"/>
              </a:rPr>
              <a:t>z toho pro projekt </a:t>
            </a:r>
            <a:r>
              <a:rPr lang="cs-CZ" sz="1600" b="1" kern="0" dirty="0">
                <a:solidFill>
                  <a:srgbClr val="143F7E"/>
                </a:solidFill>
                <a:latin typeface="+mn-lt"/>
              </a:rPr>
              <a:t>– z toho odpracované hodiny pro projekt na dané smlouvě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cs-CZ" b="1" kern="0" dirty="0">
                <a:solidFill>
                  <a:srgbClr val="143F7E"/>
                </a:solidFill>
                <a:latin typeface="+mn-lt"/>
              </a:rPr>
              <a:t>Popis vykonávaných aktivit </a:t>
            </a:r>
            <a:r>
              <a:rPr lang="cs-CZ" sz="1600" b="1" kern="0" dirty="0">
                <a:solidFill>
                  <a:srgbClr val="143F7E"/>
                </a:solidFill>
                <a:latin typeface="+mn-lt"/>
              </a:rPr>
              <a:t>– podrobně (nestačí pouze „administrativní práce“), musí být zřejmá souvislost s aktivitami projektu</a:t>
            </a:r>
          </a:p>
          <a:p>
            <a:pPr marL="342900" indent="-342900">
              <a:spcBef>
                <a:spcPct val="20000"/>
              </a:spcBef>
              <a:defRPr/>
            </a:pPr>
            <a:endParaRPr lang="cs-CZ" sz="2000" kern="0" dirty="0">
              <a:solidFill>
                <a:srgbClr val="143F7E"/>
              </a:solidFill>
              <a:latin typeface="+mn-lt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cs-CZ" sz="2000" kern="0" dirty="0">
              <a:solidFill>
                <a:srgbClr val="143F7E"/>
              </a:solidFill>
              <a:latin typeface="+mn-lt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188640"/>
            <a:ext cx="8229600" cy="850106"/>
          </a:xfrm>
        </p:spPr>
        <p:txBody>
          <a:bodyPr/>
          <a:lstStyle/>
          <a:p>
            <a:pPr eaLnBrk="1" hangingPunct="1"/>
            <a:r>
              <a:rPr lang="cs-CZ" sz="3200" b="1" dirty="0" smtClean="0">
                <a:solidFill>
                  <a:srgbClr val="D1131C"/>
                </a:solidFill>
              </a:rPr>
              <a:t>4. Pracovní výkazy </a:t>
            </a:r>
            <a:r>
              <a:rPr lang="cs-CZ" sz="2000" b="1" dirty="0" smtClean="0">
                <a:solidFill>
                  <a:srgbClr val="D1131C"/>
                </a:solidFill>
              </a:rPr>
              <a:t>(</a:t>
            </a:r>
            <a:r>
              <a:rPr lang="cs-CZ" sz="2000" b="1" dirty="0" smtClean="0">
                <a:solidFill>
                  <a:srgbClr val="D1131C"/>
                </a:solidFill>
              </a:rPr>
              <a:t>2/4)</a:t>
            </a:r>
            <a:endParaRPr lang="cs-CZ" sz="2000" b="1" dirty="0" smtClean="0">
              <a:solidFill>
                <a:srgbClr val="D1131C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cs-CZ" smtClean="0"/>
          </a:p>
          <a:p>
            <a:pPr algn="ctr" eaLnBrk="1" hangingPunct="1">
              <a:buFontTx/>
              <a:buNone/>
            </a:pPr>
            <a:r>
              <a:rPr lang="cs-CZ" b="1" smtClean="0">
                <a:solidFill>
                  <a:srgbClr val="D1131C"/>
                </a:solidFill>
              </a:rPr>
              <a:t>	</a:t>
            </a:r>
            <a:endParaRPr lang="cs-CZ" sz="1800" b="1" smtClean="0">
              <a:solidFill>
                <a:srgbClr val="14407E"/>
              </a:solidFill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95288" y="908720"/>
            <a:ext cx="8229600" cy="5184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cs-CZ" sz="2000" b="1" kern="0" dirty="0">
                <a:solidFill>
                  <a:srgbClr val="143F7E"/>
                </a:solidFill>
                <a:latin typeface="+mn-lt"/>
              </a:rPr>
              <a:t>Počet hodin dovolené celkem </a:t>
            </a:r>
            <a:r>
              <a:rPr lang="cs-CZ" sz="1600" b="1" kern="0" dirty="0">
                <a:solidFill>
                  <a:srgbClr val="143F7E"/>
                </a:solidFill>
                <a:latin typeface="+mn-lt"/>
              </a:rPr>
              <a:t>– údaj vč. dovolené nepřipadající na projekt, 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cs-CZ" sz="2000" b="1" kern="0" dirty="0">
                <a:solidFill>
                  <a:srgbClr val="143F7E"/>
                </a:solidFill>
                <a:latin typeface="+mn-lt"/>
              </a:rPr>
              <a:t>Počet hodin dovolené odpovídajících zapojení do projektu</a:t>
            </a:r>
            <a:r>
              <a:rPr lang="cs-CZ" sz="1600" b="1" kern="0" dirty="0">
                <a:solidFill>
                  <a:srgbClr val="143F7E"/>
                </a:solidFill>
                <a:latin typeface="+mn-lt"/>
              </a:rPr>
              <a:t> – údaj o výši dovolené připadající na projekt (musí odpovídat poměrné výši úvazku pro projekt a je v maximální výši, která je 4 týdny dovolené s výjimkou </a:t>
            </a:r>
            <a:r>
              <a:rPr lang="cs-CZ" sz="1600" b="1" kern="0" dirty="0" smtClean="0">
                <a:solidFill>
                  <a:srgbClr val="143F7E"/>
                </a:solidFill>
                <a:latin typeface="+mn-lt"/>
              </a:rPr>
              <a:t>zam</a:t>
            </a:r>
            <a:r>
              <a:rPr lang="cs-CZ" sz="1600" b="1" kern="0" dirty="0" smtClean="0">
                <a:solidFill>
                  <a:srgbClr val="143F7E"/>
                </a:solidFill>
              </a:rPr>
              <a:t>ěstnan</a:t>
            </a:r>
            <a:r>
              <a:rPr lang="cs-CZ" sz="1600" b="1" kern="0" dirty="0" smtClean="0">
                <a:solidFill>
                  <a:srgbClr val="143F7E"/>
                </a:solidFill>
                <a:latin typeface="+mn-lt"/>
              </a:rPr>
              <a:t>ců </a:t>
            </a:r>
            <a:r>
              <a:rPr lang="cs-CZ" sz="1600" b="1" kern="0" dirty="0">
                <a:solidFill>
                  <a:srgbClr val="143F7E"/>
                </a:solidFill>
                <a:latin typeface="+mn-lt"/>
              </a:rPr>
              <a:t>dle § 213 zákoníku práce, kteří mají nárok na 5 týdnů dovolené)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cs-CZ" sz="2000" b="1" kern="0" dirty="0">
                <a:solidFill>
                  <a:srgbClr val="0D3673"/>
                </a:solidFill>
                <a:latin typeface="+mn-lt"/>
              </a:rPr>
              <a:t>Počet hodin pracovní neschopnosti celkem </a:t>
            </a:r>
            <a:r>
              <a:rPr lang="cs-CZ" sz="1600" b="1" kern="0" dirty="0">
                <a:solidFill>
                  <a:srgbClr val="0D3673"/>
                </a:solidFill>
                <a:latin typeface="+mn-lt"/>
              </a:rPr>
              <a:t>– údaj vč. pracovní neschopnosti nepřipadající na projekt 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cs-CZ" sz="2000" b="1" kern="0" dirty="0">
                <a:solidFill>
                  <a:srgbClr val="0D3673"/>
                </a:solidFill>
                <a:latin typeface="+mn-lt"/>
              </a:rPr>
              <a:t>Počet hodin pracovní neschopnosti odpovídajících zapojení do projektu</a:t>
            </a:r>
            <a:r>
              <a:rPr lang="cs-CZ" sz="1600" b="1" kern="0" dirty="0">
                <a:solidFill>
                  <a:srgbClr val="0D3673"/>
                </a:solidFill>
                <a:latin typeface="+mn-lt"/>
              </a:rPr>
              <a:t> – údaj o výši pracovní neschopnosti připadající na projekt (musí odpovídat poměrné výši úvazku pro projekt a je v maximální výši prvních 21 dní dle zákoníku práce)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cs-CZ" sz="2000" b="1" kern="0" dirty="0">
                <a:solidFill>
                  <a:srgbClr val="0D3673"/>
                </a:solidFill>
                <a:latin typeface="+mn-lt"/>
              </a:rPr>
              <a:t>Celkem hodin </a:t>
            </a:r>
            <a:r>
              <a:rPr lang="cs-CZ" sz="1600" b="1" kern="0" dirty="0">
                <a:solidFill>
                  <a:srgbClr val="0D3673"/>
                </a:solidFill>
                <a:latin typeface="+mn-lt"/>
              </a:rPr>
              <a:t>– automatický součet hodin připadajících na danou pracovní smlouvu u zaměstnavatele (odpracované + dovolená + pracovní neschopnost), tento údaj bude dále uveden v příloze č. 5 MZ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cs-CZ" sz="2000" b="1" kern="0" dirty="0">
                <a:solidFill>
                  <a:srgbClr val="0D3673"/>
                </a:solidFill>
                <a:latin typeface="+mn-lt"/>
              </a:rPr>
              <a:t>- z toho součet hodin souvisejících s projektem</a:t>
            </a:r>
            <a:r>
              <a:rPr lang="cs-CZ" sz="1600" b="1" kern="0" dirty="0">
                <a:solidFill>
                  <a:srgbClr val="143F7E"/>
                </a:solidFill>
                <a:latin typeface="+mn-lt"/>
              </a:rPr>
              <a:t> – automatický součet hodin připadajících z dané smlouvy na projekt (odpracované + dovolená + pracovní neschopnost), tento údaj bude dále uveden v příloze č. 5 MZ </a:t>
            </a:r>
            <a:endParaRPr lang="cs-CZ" sz="1600" b="1" kern="0" dirty="0">
              <a:solidFill>
                <a:schemeClr val="folHlink"/>
              </a:solidFill>
              <a:latin typeface="+mn-lt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cs-CZ" sz="2000" kern="0" dirty="0">
              <a:solidFill>
                <a:srgbClr val="143F7E"/>
              </a:solidFill>
              <a:latin typeface="+mn-lt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cs-CZ" sz="2000" kern="0" dirty="0">
              <a:solidFill>
                <a:srgbClr val="143F7E"/>
              </a:solidFill>
              <a:latin typeface="+mn-lt"/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827584" y="260648"/>
          <a:ext cx="914400" cy="714375"/>
        </p:xfrm>
        <a:graphic>
          <a:graphicData uri="http://schemas.openxmlformats.org/presentationml/2006/ole">
            <p:oleObj spid="_x0000_s2052" name="Worksheet" showAsIcon="1" r:id="rId5" imgW="914400" imgH="714240" progId="Excel.Sheet.8">
              <p:embed/>
            </p:oleObj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3200" b="1" dirty="0" smtClean="0">
                <a:solidFill>
                  <a:srgbClr val="D1131C"/>
                </a:solidFill>
              </a:rPr>
              <a:t>4. Pracovní výkazy </a:t>
            </a:r>
            <a:r>
              <a:rPr lang="cs-CZ" sz="2000" b="1" dirty="0" smtClean="0">
                <a:solidFill>
                  <a:srgbClr val="D1131C"/>
                </a:solidFill>
              </a:rPr>
              <a:t>(</a:t>
            </a:r>
            <a:r>
              <a:rPr lang="cs-CZ" sz="2000" b="1" dirty="0" smtClean="0">
                <a:solidFill>
                  <a:srgbClr val="D1131C"/>
                </a:solidFill>
              </a:rPr>
              <a:t>3/4)</a:t>
            </a:r>
            <a:endParaRPr lang="cs-CZ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cs-CZ" sz="2000" b="1" dirty="0" smtClean="0">
                <a:solidFill>
                  <a:srgbClr val="FF0000"/>
                </a:solidFill>
              </a:rPr>
              <a:t>Pracovní výkazy se nevyplňují pro pozice, jejichž vytvoření a/nebo zajištění výkonu pracovní činnosti patří mezi cíle projektu a nijak nesouvisí se samotnou administrací a řízením projektu (pro lektory se dokládají vždy</a:t>
            </a:r>
            <a:r>
              <a:rPr lang="cs-CZ" sz="2000" b="1" dirty="0" smtClean="0">
                <a:solidFill>
                  <a:srgbClr val="FF0000"/>
                </a:solidFill>
              </a:rPr>
              <a:t>)</a:t>
            </a:r>
          </a:p>
          <a:p>
            <a:pPr algn="just">
              <a:buNone/>
            </a:pPr>
            <a:endParaRPr lang="cs-CZ" sz="2000" b="1" dirty="0" smtClean="0">
              <a:solidFill>
                <a:srgbClr val="FF0000"/>
              </a:solidFill>
            </a:endParaRPr>
          </a:p>
          <a:p>
            <a:pPr algn="just"/>
            <a:r>
              <a:rPr lang="cs-CZ" sz="2000" b="1" dirty="0" smtClean="0">
                <a:solidFill>
                  <a:srgbClr val="FF0000"/>
                </a:solidFill>
              </a:rPr>
              <a:t>Pracovní výkazy se nemusí dokládat, pokud měsíční (</a:t>
            </a:r>
            <a:r>
              <a:rPr lang="cs-CZ" sz="2000" b="1" dirty="0" err="1" smtClean="0">
                <a:solidFill>
                  <a:srgbClr val="FF0000"/>
                </a:solidFill>
              </a:rPr>
              <a:t>superhrubá</a:t>
            </a:r>
            <a:r>
              <a:rPr lang="cs-CZ" sz="2000" b="1" dirty="0" smtClean="0">
                <a:solidFill>
                  <a:srgbClr val="FF0000"/>
                </a:solidFill>
              </a:rPr>
              <a:t>) mzda daného pracovníka nepřesahuje 10 000,-Kč (musí je mít ovšem příjemce k dispozici)</a:t>
            </a:r>
          </a:p>
          <a:p>
            <a:endParaRPr lang="cs-CZ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3200" b="1" dirty="0" smtClean="0">
                <a:solidFill>
                  <a:srgbClr val="D1131C"/>
                </a:solidFill>
              </a:rPr>
              <a:t>4. Pracovní výkazy </a:t>
            </a:r>
            <a:r>
              <a:rPr lang="cs-CZ" sz="2000" b="1" dirty="0" smtClean="0">
                <a:solidFill>
                  <a:srgbClr val="D1131C"/>
                </a:solidFill>
              </a:rPr>
              <a:t>(4/4)</a:t>
            </a:r>
            <a:endParaRPr lang="cs-CZ" sz="2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124744"/>
            <a:ext cx="8147248" cy="5001419"/>
          </a:xfrm>
        </p:spPr>
        <p:txBody>
          <a:bodyPr/>
          <a:lstStyle/>
          <a:p>
            <a:pPr algn="just"/>
            <a:r>
              <a:rPr lang="cs-CZ" sz="1600" b="1" dirty="0" smtClean="0">
                <a:solidFill>
                  <a:srgbClr val="FF0000"/>
                </a:solidFill>
              </a:rPr>
              <a:t>Pokud je pracovník zapojen do realizace ESF projektu (projektů) jsou na jeho úvazek u daného zaměstnavatele aplikovány následující limity: </a:t>
            </a:r>
          </a:p>
          <a:p>
            <a:pPr marL="342900" lvl="1" indent="-342900" algn="just">
              <a:buFontTx/>
              <a:buAutoNum type="alphaLcParenR"/>
            </a:pPr>
            <a:r>
              <a:rPr lang="cs-CZ" sz="1600" b="1" dirty="0" smtClean="0">
                <a:solidFill>
                  <a:srgbClr val="FF0000"/>
                </a:solidFill>
              </a:rPr>
              <a:t>projekty s vydaným Rozhodnutím o poskytnutí dotace po 1. 11. 2012: maximálně 1,0 úvazku u daného zaměstnavatele </a:t>
            </a:r>
          </a:p>
          <a:p>
            <a:pPr marL="342900" lvl="1" indent="-342900" algn="just">
              <a:buFontTx/>
              <a:buAutoNum type="alphaLcParenR"/>
            </a:pPr>
            <a:r>
              <a:rPr lang="cs-CZ" sz="1600" b="1" dirty="0" smtClean="0">
                <a:solidFill>
                  <a:srgbClr val="FF0000"/>
                </a:solidFill>
              </a:rPr>
              <a:t>projekty s vydaným Rozhodnutím o poskytnutí dotace po 1. 1. 2011: maximálně 1,2 úvazku u daného zaměstnavatele </a:t>
            </a:r>
          </a:p>
          <a:p>
            <a:pPr marL="342900" lvl="1" indent="-342900" algn="just">
              <a:buFontTx/>
              <a:buAutoNum type="alphaLcParenR"/>
            </a:pPr>
            <a:r>
              <a:rPr lang="cs-CZ" sz="1600" b="1" dirty="0" smtClean="0">
                <a:solidFill>
                  <a:srgbClr val="FF0000"/>
                </a:solidFill>
              </a:rPr>
              <a:t>projekty s vydaným Rozhodnutím o poskytnutí dotace před 1. 1. 2011: 1,6 úvazku na ESF projektech </a:t>
            </a:r>
          </a:p>
          <a:p>
            <a:pPr marL="342900" lvl="1" indent="-342900" algn="just">
              <a:buFontTx/>
              <a:buNone/>
            </a:pPr>
            <a:r>
              <a:rPr lang="cs-CZ" sz="1600" b="1" dirty="0" smtClean="0">
                <a:solidFill>
                  <a:srgbClr val="FF0000"/>
                </a:solidFill>
              </a:rPr>
              <a:t>	U JIŽ REALIZOVANÝCH PROJEKTŮ (VYDÁNÍ ROZHODNUTÍ O POSKYTNUTÍ DOTACE PŘED 1. 11. 2012) JSOU PRAVIDLA OMEZUJÍCÍ VELIKOST ÚVAZKU U ZAMĚSTNAVATELE V PŘÍPADĚ ZAPOJENÍ ZAMĚSTNANCE DO REALIZACE PROJEKTU ESF PLATNÁ OD 1. 1. 2013! </a:t>
            </a:r>
          </a:p>
          <a:p>
            <a:pPr lvl="0"/>
            <a:r>
              <a:rPr lang="cs-CZ" sz="1600" b="1" u="sng" dirty="0" smtClean="0">
                <a:solidFill>
                  <a:srgbClr val="FF0000"/>
                </a:solidFill>
              </a:rPr>
              <a:t>UPOZORNĚNÍ pro projekty </a:t>
            </a:r>
            <a:r>
              <a:rPr lang="cs-CZ" sz="1600" b="1" u="sng" dirty="0" smtClean="0">
                <a:solidFill>
                  <a:srgbClr val="FF0000"/>
                </a:solidFill>
              </a:rPr>
              <a:t>výzvy č. </a:t>
            </a:r>
            <a:r>
              <a:rPr lang="cs-CZ" sz="1600" b="1" u="sng" dirty="0" smtClean="0">
                <a:solidFill>
                  <a:srgbClr val="FF0000"/>
                </a:solidFill>
              </a:rPr>
              <a:t>88:</a:t>
            </a:r>
          </a:p>
          <a:p>
            <a:pPr lvl="0">
              <a:buNone/>
            </a:pPr>
            <a:r>
              <a:rPr lang="cs-CZ" sz="1600" b="1" dirty="0" smtClean="0">
                <a:solidFill>
                  <a:srgbClr val="FF0000"/>
                </a:solidFill>
              </a:rPr>
              <a:t>	</a:t>
            </a:r>
            <a:r>
              <a:rPr lang="cs-CZ" sz="1600" b="1" dirty="0" smtClean="0">
                <a:solidFill>
                  <a:srgbClr val="FF0000"/>
                </a:solidFill>
              </a:rPr>
              <a:t>Rozhodnutí </a:t>
            </a:r>
            <a:r>
              <a:rPr lang="cs-CZ" sz="1600" b="1" dirty="0" smtClean="0">
                <a:solidFill>
                  <a:srgbClr val="FF0000"/>
                </a:solidFill>
              </a:rPr>
              <a:t>o poskytnutí dotace je podepsáno 25.10 nebo 26. </a:t>
            </a:r>
            <a:r>
              <a:rPr lang="cs-CZ" sz="1600" b="1" dirty="0" smtClean="0">
                <a:solidFill>
                  <a:srgbClr val="FF0000"/>
                </a:solidFill>
              </a:rPr>
              <a:t>10. Příručka D5 by v tomto případě v projektech povolovala výši úvazku 1,2, nicméně Rozhodnutí o poskytnutí dotace je vystaveno na základě vzoru, který je platný až od 1. 11. 2012 tedy od platnosti Operačního manuálu OP LZZ ve verzi 1.8. </a:t>
            </a:r>
            <a:r>
              <a:rPr lang="cs-CZ" sz="1600" b="1" dirty="0" smtClean="0">
                <a:solidFill>
                  <a:srgbClr val="FF0000"/>
                </a:solidFill>
              </a:rPr>
              <a:t>Příjemci jsou tedy povinni se v tomto </a:t>
            </a:r>
            <a:r>
              <a:rPr lang="cs-CZ" sz="1600" b="1" dirty="0" smtClean="0">
                <a:solidFill>
                  <a:srgbClr val="FF0000"/>
                </a:solidFill>
              </a:rPr>
              <a:t>případě </a:t>
            </a:r>
            <a:r>
              <a:rPr lang="cs-CZ" sz="1600" b="1" dirty="0" smtClean="0">
                <a:solidFill>
                  <a:srgbClr val="FF0000"/>
                </a:solidFill>
              </a:rPr>
              <a:t>řídit počátkem realizace projektu a nastavit hodnotu úvazku na hodnotu 1.</a:t>
            </a:r>
          </a:p>
          <a:p>
            <a:pPr>
              <a:buNone/>
            </a:pPr>
            <a:r>
              <a:rPr lang="cs-CZ" sz="1600" b="1" dirty="0" smtClean="0">
                <a:solidFill>
                  <a:srgbClr val="FF0000"/>
                </a:solidFill>
              </a:rPr>
              <a:t> </a:t>
            </a:r>
          </a:p>
          <a:p>
            <a:endParaRPr lang="cs-CZ" sz="16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3200" b="1" dirty="0" smtClean="0">
                <a:solidFill>
                  <a:srgbClr val="D1131C"/>
                </a:solidFill>
              </a:rPr>
              <a:t>4. Pracovní výkaz – nejčastější chyby</a:t>
            </a:r>
            <a:endParaRPr lang="cs-CZ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000" b="1" dirty="0" smtClean="0">
                <a:solidFill>
                  <a:srgbClr val="143F7E"/>
                </a:solidFill>
              </a:rPr>
              <a:t>Doložení kopií pracovních výkazů</a:t>
            </a:r>
          </a:p>
          <a:p>
            <a:r>
              <a:rPr lang="cs-CZ" sz="2000" b="1" dirty="0" smtClean="0">
                <a:solidFill>
                  <a:srgbClr val="143F7E"/>
                </a:solidFill>
              </a:rPr>
              <a:t>Chybně uvedená role v projektu</a:t>
            </a:r>
          </a:p>
          <a:p>
            <a:r>
              <a:rPr lang="cs-CZ" sz="2000" b="1" dirty="0" smtClean="0">
                <a:solidFill>
                  <a:srgbClr val="143F7E"/>
                </a:solidFill>
              </a:rPr>
              <a:t>Chybně číslo MZ ke které se příloha vztahuje, úvazek, druh pracovně právního poměru</a:t>
            </a:r>
          </a:p>
          <a:p>
            <a:r>
              <a:rPr lang="cs-CZ" sz="2000" b="1" dirty="0" smtClean="0">
                <a:solidFill>
                  <a:srgbClr val="143F7E"/>
                </a:solidFill>
              </a:rPr>
              <a:t>Chybí datum podpisu, chybně datum podpisu, podpisy zaměstnance a nadřízeného pracovníka</a:t>
            </a:r>
          </a:p>
          <a:p>
            <a:r>
              <a:rPr lang="cs-CZ" sz="2000" b="1" dirty="0" smtClean="0">
                <a:solidFill>
                  <a:srgbClr val="143F7E"/>
                </a:solidFill>
              </a:rPr>
              <a:t>Nevyplněn popis aktivit při nárokování hodin</a:t>
            </a:r>
          </a:p>
          <a:p>
            <a:r>
              <a:rPr lang="cs-CZ" sz="2000" b="1" dirty="0" smtClean="0">
                <a:solidFill>
                  <a:srgbClr val="143F7E"/>
                </a:solidFill>
              </a:rPr>
              <a:t>Uváděny činnosti spadající do nepřímých nákladů</a:t>
            </a:r>
          </a:p>
          <a:p>
            <a:r>
              <a:rPr lang="cs-CZ" sz="2000" b="1" dirty="0" smtClean="0">
                <a:solidFill>
                  <a:srgbClr val="143F7E"/>
                </a:solidFill>
              </a:rPr>
              <a:t>Činnosti se často opakují, nedostatečný popis aktivit</a:t>
            </a:r>
          </a:p>
          <a:p>
            <a:r>
              <a:rPr lang="cs-CZ" sz="2000" b="1" dirty="0" smtClean="0">
                <a:solidFill>
                  <a:srgbClr val="143F7E"/>
                </a:solidFill>
              </a:rPr>
              <a:t>Chybně nárokované hodiny připadající na státní svátek, dovolenou, pracovní neschopnost</a:t>
            </a:r>
          </a:p>
          <a:p>
            <a:endParaRPr lang="cs-CZ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3200" b="1" smtClean="0">
                <a:solidFill>
                  <a:srgbClr val="D1131C"/>
                </a:solidFill>
              </a:rPr>
              <a:t>5. Rozpis mzdových nákladů</a:t>
            </a:r>
            <a:r>
              <a:rPr lang="cs-CZ" sz="2000" b="1" smtClean="0">
                <a:solidFill>
                  <a:srgbClr val="D1131C"/>
                </a:solidFill>
              </a:rPr>
              <a:t> (1/2)</a:t>
            </a:r>
            <a:endParaRPr lang="cs-CZ" sz="3200" b="1" smtClean="0">
              <a:solidFill>
                <a:srgbClr val="D1131C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cs-CZ" smtClean="0"/>
          </a:p>
          <a:p>
            <a:pPr algn="ctr" eaLnBrk="1" hangingPunct="1">
              <a:buFontTx/>
              <a:buNone/>
            </a:pPr>
            <a:r>
              <a:rPr lang="cs-CZ" b="1" smtClean="0">
                <a:solidFill>
                  <a:srgbClr val="D1131C"/>
                </a:solidFill>
              </a:rPr>
              <a:t>	</a:t>
            </a:r>
            <a:endParaRPr lang="cs-CZ" sz="1800" b="1" smtClean="0">
              <a:solidFill>
                <a:srgbClr val="14407E"/>
              </a:solidFill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cs-CZ" sz="2000" b="1" kern="0" dirty="0">
                <a:solidFill>
                  <a:srgbClr val="143F7E"/>
                </a:solidFill>
                <a:latin typeface="+mn-lt"/>
              </a:rPr>
              <a:t>Pro každý měsíc jeden rozpis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cs-CZ" sz="2000" b="1" kern="0" dirty="0">
                <a:solidFill>
                  <a:srgbClr val="143F7E"/>
                </a:solidFill>
                <a:latin typeface="+mn-lt"/>
              </a:rPr>
              <a:t>Číslo položky rozpočtu </a:t>
            </a:r>
            <a:r>
              <a:rPr lang="cs-CZ" sz="1600" b="1" kern="0" dirty="0">
                <a:solidFill>
                  <a:srgbClr val="143F7E"/>
                </a:solidFill>
                <a:latin typeface="+mn-lt"/>
              </a:rPr>
              <a:t>– musí odpovídat položce platného rozpočtu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cs-CZ" sz="2000" b="1" kern="0" dirty="0">
                <a:solidFill>
                  <a:srgbClr val="143F7E"/>
                </a:solidFill>
                <a:latin typeface="+mn-lt"/>
              </a:rPr>
              <a:t>Druh pracovněprávního vztahu</a:t>
            </a:r>
            <a:r>
              <a:rPr lang="cs-CZ" sz="1600" b="1" kern="0" dirty="0">
                <a:solidFill>
                  <a:srgbClr val="143F7E"/>
                </a:solidFill>
                <a:latin typeface="+mn-lt"/>
              </a:rPr>
              <a:t> – rozlišeno dle toho, zda zaměstnavatel za zaměstnance hradí sociální a zdravotní pojištění </a:t>
            </a:r>
            <a:r>
              <a:rPr lang="en-US" sz="1600" b="1" dirty="0" smtClean="0">
                <a:solidFill>
                  <a:srgbClr val="FF0000"/>
                </a:solidFill>
              </a:rPr>
              <a:t>[</a:t>
            </a:r>
            <a:r>
              <a:rPr lang="cs-CZ" sz="1600" b="1" dirty="0" smtClean="0">
                <a:solidFill>
                  <a:srgbClr val="FF0000"/>
                </a:solidFill>
              </a:rPr>
              <a:t>PS, DPČ (DPČ bez POJ) x DPP</a:t>
            </a:r>
            <a:r>
              <a:rPr lang="en-US" sz="1600" b="1" dirty="0" smtClean="0">
                <a:solidFill>
                  <a:srgbClr val="FF0000"/>
                </a:solidFill>
              </a:rPr>
              <a:t>]</a:t>
            </a:r>
            <a:endParaRPr lang="cs-CZ" sz="1600" b="1" kern="0" dirty="0">
              <a:solidFill>
                <a:srgbClr val="FF0000"/>
              </a:solidFill>
              <a:latin typeface="+mn-lt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cs-CZ" sz="2000" b="1" kern="0" dirty="0">
                <a:solidFill>
                  <a:srgbClr val="143F7E"/>
                </a:solidFill>
                <a:latin typeface="+mn-lt"/>
              </a:rPr>
              <a:t>Zúčtovaná hrubá mzda v daném měsíci</a:t>
            </a:r>
            <a:r>
              <a:rPr lang="cs-CZ" sz="1600" b="1" kern="0" dirty="0">
                <a:solidFill>
                  <a:srgbClr val="143F7E"/>
                </a:solidFill>
                <a:latin typeface="+mn-lt"/>
              </a:rPr>
              <a:t> – dle výplatní pásky (tj. vč. odměn a </a:t>
            </a:r>
            <a:r>
              <a:rPr lang="cs-CZ" sz="1600" b="1" kern="0" dirty="0">
                <a:solidFill>
                  <a:srgbClr val="0D3673"/>
                </a:solidFill>
                <a:latin typeface="+mn-lt"/>
              </a:rPr>
              <a:t>příplatků, dovolené, nejsou zahrnuty nemocenské dávky)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cs-CZ" sz="2000" b="1" kern="0" dirty="0">
                <a:solidFill>
                  <a:srgbClr val="0D3673"/>
                </a:solidFill>
                <a:latin typeface="+mn-lt"/>
              </a:rPr>
              <a:t>Měsíční fond pracovní doby v hodinách</a:t>
            </a:r>
            <a:r>
              <a:rPr lang="cs-CZ" sz="1600" b="1" kern="0" dirty="0">
                <a:solidFill>
                  <a:srgbClr val="0D3673"/>
                </a:solidFill>
                <a:latin typeface="+mn-lt"/>
              </a:rPr>
              <a:t> – časový fond u zaměstnavatele v daném měsíci celkem (vč. hodin mimo projekt) na dané smlouvě (údaj z výkazu práce „Celkem hodin“)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cs-CZ" sz="2000" b="1" kern="0" dirty="0">
                <a:solidFill>
                  <a:srgbClr val="0D3673"/>
                </a:solidFill>
                <a:latin typeface="+mn-lt"/>
              </a:rPr>
              <a:t>Počet odpracovaných hodin na projektu dle výkazu práce </a:t>
            </a:r>
            <a:r>
              <a:rPr lang="cs-CZ" sz="1600" b="1" kern="0" dirty="0">
                <a:solidFill>
                  <a:srgbClr val="0D3673"/>
                </a:solidFill>
                <a:latin typeface="+mn-lt"/>
              </a:rPr>
              <a:t>– údaj o počtu hodin připadajících</a:t>
            </a:r>
            <a:r>
              <a:rPr lang="cs-CZ" sz="1600" b="1" kern="0" dirty="0">
                <a:solidFill>
                  <a:srgbClr val="143F7E"/>
                </a:solidFill>
                <a:latin typeface="+mn-lt"/>
              </a:rPr>
              <a:t> na projekt (jedná se o údaj z výkazu práce „- z toho součet hodin souvisejících s projektem“)</a:t>
            </a:r>
            <a:endParaRPr lang="cs-CZ" sz="2000" b="1" kern="0" dirty="0">
              <a:solidFill>
                <a:srgbClr val="143F7E"/>
              </a:solidFill>
              <a:latin typeface="+mn-lt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cs-CZ" sz="2000" kern="0" dirty="0">
              <a:solidFill>
                <a:srgbClr val="143F7E"/>
              </a:solidFill>
              <a:latin typeface="+mn-lt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cs-CZ" sz="2400" kern="0" dirty="0">
              <a:latin typeface="+mn-lt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395536" y="476672"/>
          <a:ext cx="914400" cy="714375"/>
        </p:xfrm>
        <a:graphic>
          <a:graphicData uri="http://schemas.openxmlformats.org/presentationml/2006/ole">
            <p:oleObj spid="_x0000_s3075" name="Worksheet" showAsIcon="1" r:id="rId6" imgW="914400" imgH="714240" progId="Excel.Sheet.8">
              <p:embed/>
            </p:oleObj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3200" b="1" smtClean="0">
                <a:solidFill>
                  <a:srgbClr val="D1131C"/>
                </a:solidFill>
              </a:rPr>
              <a:t>5. Rozpis mzdových nákladů</a:t>
            </a:r>
            <a:r>
              <a:rPr lang="cs-CZ" sz="2000" b="1" smtClean="0">
                <a:solidFill>
                  <a:srgbClr val="D1131C"/>
                </a:solidFill>
              </a:rPr>
              <a:t> (2/2)</a:t>
            </a:r>
            <a:endParaRPr lang="cs-CZ" sz="3200" b="1" smtClean="0">
              <a:solidFill>
                <a:srgbClr val="D1131C"/>
              </a:solidFill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457200" y="1484313"/>
            <a:ext cx="8229600" cy="464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cs-CZ" sz="2000" b="1" kern="0" dirty="0">
                <a:solidFill>
                  <a:srgbClr val="143F7E"/>
                </a:solidFill>
                <a:latin typeface="+mn-lt"/>
              </a:rPr>
              <a:t>Jiné (odvádí se z nich odvody)</a:t>
            </a:r>
            <a:r>
              <a:rPr lang="cs-CZ" sz="1600" b="1" kern="0" dirty="0">
                <a:solidFill>
                  <a:srgbClr val="143F7E"/>
                </a:solidFill>
                <a:latin typeface="+mn-lt"/>
              </a:rPr>
              <a:t> – další výdaje, ze kterých odvádí zaměstnavatel za zaměstnance odvody, </a:t>
            </a:r>
            <a:r>
              <a:rPr lang="cs-CZ" sz="1600" b="1" kern="0" dirty="0" err="1">
                <a:solidFill>
                  <a:srgbClr val="143F7E"/>
                </a:solidFill>
                <a:latin typeface="+mn-lt"/>
              </a:rPr>
              <a:t>event</a:t>
            </a:r>
            <a:r>
              <a:rPr lang="cs-CZ" sz="1600" b="1" kern="0" dirty="0">
                <a:solidFill>
                  <a:srgbClr val="143F7E"/>
                </a:solidFill>
                <a:latin typeface="+mn-lt"/>
              </a:rPr>
              <a:t>. ponížení zúčtované hrubé mzdy</a:t>
            </a:r>
            <a:endParaRPr lang="cs-CZ" sz="2000" b="1" kern="0" dirty="0">
              <a:solidFill>
                <a:srgbClr val="143F7E"/>
              </a:solidFill>
              <a:latin typeface="+mn-lt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cs-CZ" sz="2000" b="1" kern="0" dirty="0">
                <a:solidFill>
                  <a:srgbClr val="143F7E"/>
                </a:solidFill>
                <a:latin typeface="+mn-lt"/>
              </a:rPr>
              <a:t>Mzdový příspěvek</a:t>
            </a:r>
            <a:r>
              <a:rPr lang="cs-CZ" sz="1600" b="1" kern="0" dirty="0">
                <a:solidFill>
                  <a:srgbClr val="143F7E"/>
                </a:solidFill>
                <a:latin typeface="+mn-lt"/>
              </a:rPr>
              <a:t> – automatický výpočet zúčtované hrubé mzdy připadající na projekt (součinem průměrné hodinové mzdy v měsíci a počtu hodin připadajících na projekt)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cs-CZ" sz="2000" b="1" kern="0" dirty="0">
                <a:solidFill>
                  <a:srgbClr val="143F7E"/>
                </a:solidFill>
                <a:latin typeface="+mn-lt"/>
              </a:rPr>
              <a:t>Pojistné na sociální a zdravotní pojištění</a:t>
            </a:r>
            <a:r>
              <a:rPr lang="cs-CZ" sz="1600" b="1" kern="0" dirty="0">
                <a:solidFill>
                  <a:srgbClr val="143F7E"/>
                </a:solidFill>
                <a:latin typeface="+mn-lt"/>
              </a:rPr>
              <a:t> – automatický výpočet pojistného hrazeného zaměstnavatelem (PS, DPČ)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cs-CZ" sz="2000" b="1" kern="0" dirty="0">
                <a:solidFill>
                  <a:srgbClr val="0D3673"/>
                </a:solidFill>
                <a:latin typeface="+mn-lt"/>
              </a:rPr>
              <a:t>Jiné (neodvádí se z nich odvody)</a:t>
            </a:r>
            <a:r>
              <a:rPr lang="cs-CZ" sz="1600" b="1" kern="0" dirty="0">
                <a:solidFill>
                  <a:srgbClr val="0D3673"/>
                </a:solidFill>
                <a:latin typeface="+mn-lt"/>
              </a:rPr>
              <a:t> - výdaje, které nejsou zahrnuty v zúčtované hrubé mzdě (poměrná část nemocenských dávek, slevy na pojistném s minusem a další)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cs-CZ" sz="2000" b="1" kern="0" dirty="0">
                <a:solidFill>
                  <a:srgbClr val="143F7E"/>
                </a:solidFill>
                <a:latin typeface="+mn-lt"/>
              </a:rPr>
              <a:t>Způsobilé osobní náklady</a:t>
            </a:r>
            <a:r>
              <a:rPr lang="cs-CZ" sz="1600" b="1" kern="0" dirty="0">
                <a:solidFill>
                  <a:srgbClr val="143F7E"/>
                </a:solidFill>
                <a:latin typeface="+mn-lt"/>
              </a:rPr>
              <a:t> – automatický výpočet „</a:t>
            </a:r>
            <a:r>
              <a:rPr lang="cs-CZ" sz="1600" b="1" kern="0" dirty="0" err="1">
                <a:solidFill>
                  <a:srgbClr val="143F7E"/>
                </a:solidFill>
                <a:latin typeface="+mn-lt"/>
              </a:rPr>
              <a:t>superhrubé</a:t>
            </a:r>
            <a:r>
              <a:rPr lang="cs-CZ" sz="1600" b="1" kern="0" dirty="0">
                <a:solidFill>
                  <a:srgbClr val="143F7E"/>
                </a:solidFill>
                <a:latin typeface="+mn-lt"/>
              </a:rPr>
              <a:t>“ mzdy připadající na projekt (tj. vč. odvodů na soc. a </a:t>
            </a:r>
            <a:r>
              <a:rPr lang="cs-CZ" sz="1600" b="1" kern="0" dirty="0" err="1">
                <a:solidFill>
                  <a:srgbClr val="143F7E"/>
                </a:solidFill>
                <a:latin typeface="+mn-lt"/>
              </a:rPr>
              <a:t>zdr</a:t>
            </a:r>
            <a:r>
              <a:rPr lang="cs-CZ" sz="1600" b="1" kern="0" dirty="0">
                <a:solidFill>
                  <a:srgbClr val="143F7E"/>
                </a:solidFill>
                <a:latin typeface="+mn-lt"/>
              </a:rPr>
              <a:t>. poj. hrazené zaměstnavatelem)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cs-CZ" sz="2000" b="1" kern="0" dirty="0">
                <a:solidFill>
                  <a:srgbClr val="143F7E"/>
                </a:solidFill>
                <a:latin typeface="+mn-lt"/>
              </a:rPr>
              <a:t>Datum uskutečnění úhrady mzdy</a:t>
            </a:r>
            <a:r>
              <a:rPr lang="cs-CZ" sz="1600" b="1" kern="0" dirty="0">
                <a:solidFill>
                  <a:srgbClr val="143F7E"/>
                </a:solidFill>
                <a:latin typeface="+mn-lt"/>
              </a:rPr>
              <a:t> – dle výpisu z bankovního účtu, pokladny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endParaRPr lang="cs-CZ" sz="1600" kern="0" dirty="0">
              <a:solidFill>
                <a:srgbClr val="143F7E"/>
              </a:solidFill>
              <a:latin typeface="+mn-lt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endParaRPr lang="cs-CZ" sz="1600" kern="0" dirty="0">
              <a:solidFill>
                <a:srgbClr val="143F7E"/>
              </a:solidFill>
              <a:latin typeface="+mn-lt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endParaRPr lang="cs-CZ" sz="4000" kern="0" dirty="0">
              <a:latin typeface="+mn-lt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07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3200" b="1" dirty="0" smtClean="0">
                <a:solidFill>
                  <a:srgbClr val="D1131C"/>
                </a:solidFill>
              </a:rPr>
              <a:t>6. Rozpis cestovních náhrad</a:t>
            </a:r>
          </a:p>
        </p:txBody>
      </p:sp>
      <p:sp>
        <p:nvSpPr>
          <p:cNvPr id="3" name="Rectangle 3075"/>
          <p:cNvSpPr txBox="1">
            <a:spLocks noChangeArrowheads="1"/>
          </p:cNvSpPr>
          <p:nvPr/>
        </p:nvSpPr>
        <p:spPr bwMode="auto">
          <a:xfrm>
            <a:off x="457200" y="1628775"/>
            <a:ext cx="8229600" cy="449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cs-CZ" b="1" kern="0" dirty="0">
                <a:solidFill>
                  <a:srgbClr val="143F7E"/>
                </a:solidFill>
                <a:latin typeface="+mn-lt"/>
              </a:rPr>
              <a:t>Číslo položky rozpočtu - musí odpovídat položce platného rozpočtu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cs-CZ" b="1" kern="0" dirty="0">
                <a:solidFill>
                  <a:srgbClr val="143F7E"/>
                </a:solidFill>
                <a:latin typeface="+mn-lt"/>
              </a:rPr>
              <a:t>Účel pracovní cesty – popis musí jednoznačně prokázat souvislost cesty s aktivitami projektu (náklady spojené s vnitrostátními pracovními cestami patří do nepřímých nákladů – zde tedy nebudou vykazovány)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cs-CZ" b="1" kern="0" dirty="0">
                <a:solidFill>
                  <a:srgbClr val="143F7E"/>
                </a:solidFill>
                <a:latin typeface="+mn-lt"/>
              </a:rPr>
              <a:t>Pracovní cesta – zahraniční (Z) 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cs-CZ" b="1" kern="0" dirty="0">
                <a:solidFill>
                  <a:srgbClr val="143F7E"/>
                </a:solidFill>
                <a:latin typeface="+mn-lt"/>
              </a:rPr>
              <a:t>Skutečné výdaje na pracovní cestu – výše způsobilých výdajů vynaložených na pracovní cestu v souladu se zákoníkem práce a vyhláškou MPSV a MF upravující sazby náhrad pro aktuální rok. V případě zahraničních expertů v ČR se uplatňují náhrady, tzv. „per </a:t>
            </a:r>
            <a:r>
              <a:rPr lang="cs-CZ" b="1" kern="0" dirty="0" err="1">
                <a:solidFill>
                  <a:srgbClr val="143F7E"/>
                </a:solidFill>
                <a:latin typeface="+mn-lt"/>
              </a:rPr>
              <a:t>diems</a:t>
            </a:r>
            <a:r>
              <a:rPr lang="cs-CZ" b="1" kern="0" dirty="0">
                <a:solidFill>
                  <a:srgbClr val="143F7E"/>
                </a:solidFill>
                <a:latin typeface="+mn-lt"/>
              </a:rPr>
              <a:t>“. </a:t>
            </a:r>
            <a:r>
              <a:rPr lang="cs-CZ" b="1" kern="0" dirty="0" err="1">
                <a:solidFill>
                  <a:srgbClr val="143F7E"/>
                </a:solidFill>
                <a:latin typeface="+mn-lt"/>
              </a:rPr>
              <a:t>Eventu</a:t>
            </a:r>
            <a:r>
              <a:rPr lang="en-US" b="1" kern="0" dirty="0">
                <a:solidFill>
                  <a:srgbClr val="143F7E"/>
                </a:solidFill>
                <a:latin typeface="+mn-lt"/>
              </a:rPr>
              <a:t>e</a:t>
            </a:r>
            <a:r>
              <a:rPr lang="cs-CZ" b="1" kern="0" dirty="0" err="1">
                <a:solidFill>
                  <a:srgbClr val="143F7E"/>
                </a:solidFill>
                <a:latin typeface="+mn-lt"/>
              </a:rPr>
              <a:t>lně</a:t>
            </a:r>
            <a:r>
              <a:rPr lang="cs-CZ" b="1" kern="0" dirty="0">
                <a:solidFill>
                  <a:srgbClr val="143F7E"/>
                </a:solidFill>
                <a:latin typeface="+mn-lt"/>
              </a:rPr>
              <a:t> další prokázané nutné vedlejší výdaje (telefon, parkovné atd.). Výpočet bude vycházet z vyúčtování schváleného cestovního příkazu.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cs-CZ" sz="2000" kern="0" dirty="0">
              <a:latin typeface="+mn-lt"/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683568" y="620688"/>
          <a:ext cx="914400" cy="714375"/>
        </p:xfrm>
        <a:graphic>
          <a:graphicData uri="http://schemas.openxmlformats.org/presentationml/2006/ole">
            <p:oleObj spid="_x0000_s4099" name="Worksheet" showAsIcon="1" r:id="rId5" imgW="914400" imgH="714240" progId="Excel.Sheet.8">
              <p:embed/>
            </p:oleObj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b="1" dirty="0">
                <a:solidFill>
                  <a:srgbClr val="D1131C"/>
                </a:solidFill>
              </a:rPr>
              <a:t>Nárokování výdajů cestovních náhrad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400" b="1" kern="0" dirty="0" smtClean="0">
                <a:solidFill>
                  <a:srgbClr val="143F7E"/>
                </a:solidFill>
              </a:rPr>
              <a:t>Výše poskytnutých cestovních náhrad se stanovuje dle platných právních předpisů (zákoník práce)</a:t>
            </a:r>
            <a:endParaRPr lang="cs-CZ" sz="2400" b="1" kern="0" dirty="0">
              <a:solidFill>
                <a:srgbClr val="143F7E"/>
              </a:solidFill>
            </a:endParaRPr>
          </a:p>
          <a:p>
            <a:r>
              <a:rPr lang="cs-CZ" sz="2400" b="1" kern="0" dirty="0" smtClean="0">
                <a:solidFill>
                  <a:srgbClr val="143F7E"/>
                </a:solidFill>
              </a:rPr>
              <a:t>Zaměstnanci </a:t>
            </a:r>
            <a:r>
              <a:rPr lang="cs-CZ" sz="2400" b="1" kern="0" dirty="0">
                <a:solidFill>
                  <a:srgbClr val="143F7E"/>
                </a:solidFill>
              </a:rPr>
              <a:t>byla poskytnuta záloha (v cizí měně) na zahraniční cestu, pro přepočet se využívá kurz platný ze dne vyplacení zálohy</a:t>
            </a:r>
          </a:p>
          <a:p>
            <a:r>
              <a:rPr lang="cs-CZ" sz="2400" b="1" kern="0" dirty="0">
                <a:solidFill>
                  <a:srgbClr val="143F7E"/>
                </a:solidFill>
              </a:rPr>
              <a:t>Zaměstnanci nebyla poskytnuta záloha,  pro přepočet se využívá kurz platný ze dne nástupu na pracovní cestu</a:t>
            </a:r>
          </a:p>
          <a:p>
            <a:r>
              <a:rPr lang="cs-CZ" sz="2400" b="1" kern="0" dirty="0">
                <a:solidFill>
                  <a:srgbClr val="143F7E"/>
                </a:solidFill>
              </a:rPr>
              <a:t>Pokud platba proběhla přes banku (např. ubytování), pro přepočet se využívá kurz ke dni platby na výpisu z účtu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3200" b="1" dirty="0" smtClean="0">
                <a:solidFill>
                  <a:srgbClr val="D1131C"/>
                </a:solidFill>
              </a:rPr>
              <a:t>7. Odpisy</a:t>
            </a:r>
            <a:endParaRPr lang="cs-CZ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cs-CZ" sz="1800" b="1" dirty="0" smtClean="0">
                <a:solidFill>
                  <a:srgbClr val="143F7E"/>
                </a:solidFill>
              </a:rPr>
              <a:t>Daňová odpisová skupina – dle zákona o dani z příjmu</a:t>
            </a:r>
          </a:p>
          <a:p>
            <a:pPr>
              <a:defRPr/>
            </a:pPr>
            <a:r>
              <a:rPr lang="cs-CZ" sz="1800" b="1" dirty="0" smtClean="0">
                <a:solidFill>
                  <a:srgbClr val="143F7E"/>
                </a:solidFill>
              </a:rPr>
              <a:t>Pořizovací cena – částka pod kterou je majetek vedený v účetní evidenci (tj. cena včetně nákladů souvisejících s pořízením)</a:t>
            </a:r>
          </a:p>
          <a:p>
            <a:pPr>
              <a:defRPr/>
            </a:pPr>
            <a:r>
              <a:rPr lang="cs-CZ" sz="1800" b="1" dirty="0" smtClean="0">
                <a:solidFill>
                  <a:srgbClr val="143F7E"/>
                </a:solidFill>
              </a:rPr>
              <a:t>Výše ročního odpisu – vypočet dle sazeb uvedených v zákoně o dani z příjmu</a:t>
            </a:r>
          </a:p>
          <a:p>
            <a:pPr>
              <a:defRPr/>
            </a:pPr>
            <a:r>
              <a:rPr lang="cs-CZ" sz="1800" b="1" dirty="0" smtClean="0">
                <a:solidFill>
                  <a:srgbClr val="143F7E"/>
                </a:solidFill>
              </a:rPr>
              <a:t>Počet dní v roce, po které byl majetek v užívání – počet dní, po které byl majetek zařazen v účetní evidenci (bez ohledu na to, zda byl využíván pro projekt)</a:t>
            </a:r>
          </a:p>
          <a:p>
            <a:pPr>
              <a:defRPr/>
            </a:pPr>
            <a:r>
              <a:rPr lang="cs-CZ" sz="1800" b="1" dirty="0" smtClean="0">
                <a:solidFill>
                  <a:srgbClr val="143F7E"/>
                </a:solidFill>
              </a:rPr>
              <a:t>Počet dní, po které byl majetek používán pro projekt – počet dní, po které byl majetek zařazen v účetní evidenci a zároveň využíván pro projekt (v případě částečného využívání je nutné počet dní </a:t>
            </a:r>
            <a:r>
              <a:rPr lang="cs-CZ" sz="1800" b="1" dirty="0" err="1" smtClean="0">
                <a:solidFill>
                  <a:srgbClr val="143F7E"/>
                </a:solidFill>
              </a:rPr>
              <a:t>alikvótně</a:t>
            </a:r>
            <a:r>
              <a:rPr lang="cs-CZ" sz="1800" b="1" dirty="0" smtClean="0">
                <a:solidFill>
                  <a:srgbClr val="143F7E"/>
                </a:solidFill>
              </a:rPr>
              <a:t> ponížit)</a:t>
            </a:r>
          </a:p>
          <a:p>
            <a:pPr>
              <a:defRPr/>
            </a:pPr>
            <a:r>
              <a:rPr lang="cs-CZ" sz="1800" b="1" dirty="0" smtClean="0">
                <a:solidFill>
                  <a:srgbClr val="143F7E"/>
                </a:solidFill>
              </a:rPr>
              <a:t>Odpis, který přísluší projektu – automatický výpočet výše odpisu způsobilého pro projekt</a:t>
            </a:r>
          </a:p>
          <a:p>
            <a:endParaRPr lang="cs-CZ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404813"/>
            <a:ext cx="8229600" cy="1143000"/>
          </a:xfrm>
        </p:spPr>
        <p:txBody>
          <a:bodyPr/>
          <a:lstStyle/>
          <a:p>
            <a:pPr eaLnBrk="1" hangingPunct="1"/>
            <a:r>
              <a:rPr lang="cs-CZ" sz="3200" b="1" dirty="0" smtClean="0">
                <a:solidFill>
                  <a:srgbClr val="D1131C"/>
                </a:solidFill>
              </a:rPr>
              <a:t>Přílohy MZ</a:t>
            </a:r>
          </a:p>
        </p:txBody>
      </p:sp>
      <p:sp>
        <p:nvSpPr>
          <p:cNvPr id="4096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cs-CZ" smtClean="0"/>
          </a:p>
          <a:p>
            <a:pPr algn="ctr" eaLnBrk="1" hangingPunct="1">
              <a:buFontTx/>
              <a:buNone/>
            </a:pPr>
            <a:r>
              <a:rPr lang="cs-CZ" b="1" smtClean="0">
                <a:solidFill>
                  <a:srgbClr val="D1131C"/>
                </a:solidFill>
              </a:rPr>
              <a:t>	</a:t>
            </a:r>
            <a:endParaRPr lang="cs-CZ" sz="1800" b="1" smtClean="0">
              <a:solidFill>
                <a:srgbClr val="14407E"/>
              </a:solidFill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609600" y="1341438"/>
            <a:ext cx="8229600" cy="493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609600" indent="-609600">
              <a:spcBef>
                <a:spcPct val="20000"/>
              </a:spcBef>
              <a:buFontTx/>
              <a:buAutoNum type="arabicPeriod"/>
              <a:defRPr/>
            </a:pPr>
            <a:r>
              <a:rPr lang="cs-CZ" sz="2400" b="1" kern="0" dirty="0">
                <a:solidFill>
                  <a:srgbClr val="143F7E"/>
                </a:solidFill>
                <a:latin typeface="+mn-lt"/>
              </a:rPr>
              <a:t>Podpisové vzory </a:t>
            </a:r>
          </a:p>
          <a:p>
            <a:pPr marL="609600" indent="-609600">
              <a:spcBef>
                <a:spcPct val="20000"/>
              </a:spcBef>
              <a:buFontTx/>
              <a:buAutoNum type="arabicPeriod"/>
              <a:defRPr/>
            </a:pPr>
            <a:r>
              <a:rPr lang="cs-CZ" sz="2400" b="1" kern="0" dirty="0">
                <a:solidFill>
                  <a:srgbClr val="143F7E"/>
                </a:solidFill>
                <a:latin typeface="+mn-lt"/>
              </a:rPr>
              <a:t>Soupiska účetních dokladů</a:t>
            </a:r>
          </a:p>
          <a:p>
            <a:pPr marL="609600" indent="-609600">
              <a:spcBef>
                <a:spcPct val="20000"/>
              </a:spcBef>
              <a:buFontTx/>
              <a:buAutoNum type="arabicPeriod"/>
              <a:defRPr/>
            </a:pPr>
            <a:r>
              <a:rPr lang="cs-CZ" sz="2400" b="1" kern="0" dirty="0">
                <a:solidFill>
                  <a:srgbClr val="143F7E"/>
                </a:solidFill>
                <a:latin typeface="+mn-lt"/>
              </a:rPr>
              <a:t>Předkládané účetní doklady</a:t>
            </a:r>
          </a:p>
          <a:p>
            <a:pPr marL="609600" indent="-609600">
              <a:spcBef>
                <a:spcPct val="20000"/>
              </a:spcBef>
              <a:buFontTx/>
              <a:buAutoNum type="arabicPeriod"/>
              <a:defRPr/>
            </a:pPr>
            <a:r>
              <a:rPr lang="cs-CZ" sz="2400" b="1" kern="0" dirty="0">
                <a:solidFill>
                  <a:srgbClr val="143F7E"/>
                </a:solidFill>
                <a:latin typeface="+mn-lt"/>
              </a:rPr>
              <a:t>Pracovní výkazy</a:t>
            </a:r>
          </a:p>
          <a:p>
            <a:pPr marL="609600" indent="-609600">
              <a:spcBef>
                <a:spcPct val="20000"/>
              </a:spcBef>
              <a:buFontTx/>
              <a:buAutoNum type="arabicPeriod"/>
              <a:defRPr/>
            </a:pPr>
            <a:r>
              <a:rPr lang="cs-CZ" sz="2400" b="1" kern="0" dirty="0">
                <a:solidFill>
                  <a:srgbClr val="143F7E"/>
                </a:solidFill>
                <a:latin typeface="+mn-lt"/>
              </a:rPr>
              <a:t>Rozpis mzdových nákladů</a:t>
            </a:r>
          </a:p>
          <a:p>
            <a:pPr marL="609600" indent="-609600">
              <a:spcBef>
                <a:spcPct val="20000"/>
              </a:spcBef>
              <a:buFontTx/>
              <a:buAutoNum type="arabicPeriod"/>
              <a:defRPr/>
            </a:pPr>
            <a:r>
              <a:rPr lang="cs-CZ" sz="2400" b="1" kern="0" dirty="0">
                <a:solidFill>
                  <a:srgbClr val="143F7E"/>
                </a:solidFill>
                <a:latin typeface="+mn-lt"/>
              </a:rPr>
              <a:t>Rozpis cestovních náhrad</a:t>
            </a:r>
          </a:p>
          <a:p>
            <a:pPr marL="609600" indent="-609600">
              <a:spcBef>
                <a:spcPct val="20000"/>
              </a:spcBef>
              <a:buFontTx/>
              <a:buAutoNum type="arabicPeriod"/>
              <a:defRPr/>
            </a:pPr>
            <a:r>
              <a:rPr lang="cs-CZ" sz="2400" b="1" kern="0" dirty="0">
                <a:solidFill>
                  <a:srgbClr val="143F7E"/>
                </a:solidFill>
                <a:latin typeface="+mn-lt"/>
              </a:rPr>
              <a:t>Odpisy</a:t>
            </a:r>
          </a:p>
          <a:p>
            <a:pPr marL="609600" indent="-609600">
              <a:spcBef>
                <a:spcPct val="20000"/>
              </a:spcBef>
              <a:buFontTx/>
              <a:buAutoNum type="arabicPeriod"/>
              <a:defRPr/>
            </a:pPr>
            <a:r>
              <a:rPr lang="cs-CZ" sz="2400" b="1" kern="0" dirty="0">
                <a:solidFill>
                  <a:srgbClr val="143F7E"/>
                </a:solidFill>
                <a:latin typeface="+mn-lt"/>
              </a:rPr>
              <a:t>Výpisy z bankovního účtu</a:t>
            </a:r>
          </a:p>
          <a:p>
            <a:pPr marL="609600" indent="-609600">
              <a:spcBef>
                <a:spcPct val="20000"/>
              </a:spcBef>
              <a:buFontTx/>
              <a:buAutoNum type="arabicPeriod"/>
              <a:defRPr/>
            </a:pPr>
            <a:r>
              <a:rPr lang="cs-CZ" sz="2400" b="1" kern="0" dirty="0">
                <a:solidFill>
                  <a:srgbClr val="143F7E"/>
                </a:solidFill>
                <a:latin typeface="+mn-lt"/>
              </a:rPr>
              <a:t>Přehled čerpání způsobilých výdajů projektu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3200" b="1" smtClean="0">
                <a:solidFill>
                  <a:srgbClr val="D1131C"/>
                </a:solidFill>
              </a:rPr>
              <a:t>8. Výpisy z bankovního účtu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cs-CZ" sz="2200" b="1" kern="0" dirty="0">
                <a:solidFill>
                  <a:srgbClr val="0D3673"/>
                </a:solidFill>
              </a:rPr>
              <a:t>1 kopie měsíčního výpisu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cs-CZ" sz="2200" b="1" kern="0" dirty="0">
                <a:solidFill>
                  <a:srgbClr val="0D3673"/>
                </a:solidFill>
                <a:latin typeface="+mn-lt"/>
              </a:rPr>
              <a:t>Elektronické výpisy musí být podepsány osobou uvedenou na podpisovém vzoru (příloha č. 1 MZ)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cs-CZ" sz="2200" b="1" kern="0" dirty="0">
                <a:solidFill>
                  <a:srgbClr val="143F7E"/>
                </a:solidFill>
                <a:latin typeface="+mn-lt"/>
              </a:rPr>
              <a:t>Výdaje musí být jednoznačně identifikovatelné na soupisku dokladů</a:t>
            </a:r>
            <a:r>
              <a:rPr lang="cs-CZ" sz="2200" b="1" kern="0" dirty="0">
                <a:latin typeface="+mn-lt"/>
              </a:rPr>
              <a:t> </a:t>
            </a:r>
            <a:r>
              <a:rPr lang="cs-CZ" sz="2200" b="1" kern="0" dirty="0">
                <a:solidFill>
                  <a:srgbClr val="0D3673"/>
                </a:solidFill>
                <a:latin typeface="+mn-lt"/>
              </a:rPr>
              <a:t>(pořadové číslo dokladu </a:t>
            </a:r>
            <a:r>
              <a:rPr lang="cs-CZ" sz="2200" b="1" kern="0" dirty="0" err="1">
                <a:solidFill>
                  <a:srgbClr val="0D3673"/>
                </a:solidFill>
                <a:latin typeface="+mn-lt"/>
              </a:rPr>
              <a:t>event</a:t>
            </a:r>
            <a:r>
              <a:rPr lang="cs-CZ" sz="2200" b="1" kern="0" dirty="0">
                <a:solidFill>
                  <a:srgbClr val="0D3673"/>
                </a:solidFill>
                <a:latin typeface="+mn-lt"/>
              </a:rPr>
              <a:t>. jiné průkazné označení)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cs-CZ" sz="2200" b="1" kern="0" dirty="0">
                <a:solidFill>
                  <a:srgbClr val="143F7E"/>
                </a:solidFill>
                <a:latin typeface="+mn-lt"/>
              </a:rPr>
              <a:t>Výdaje nesouvisející s projektem mohou být znečitelněny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cs-CZ" sz="2200" b="1" kern="0" dirty="0">
                <a:solidFill>
                  <a:srgbClr val="0D3673"/>
                </a:solidFill>
              </a:rPr>
              <a:t>V případě speciálního účtu pro projekt je možné z tohoto účtu realizovat pouze výdaje související s projektem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cs-CZ" sz="2200" b="1" kern="0" dirty="0">
                <a:solidFill>
                  <a:srgbClr val="FF0000"/>
                </a:solidFill>
                <a:latin typeface="+mn-lt"/>
              </a:rPr>
              <a:t>V případě speciálního účtu pro projekt </a:t>
            </a:r>
            <a:r>
              <a:rPr lang="cs-CZ" sz="2200" b="1" kern="0" dirty="0" smtClean="0">
                <a:solidFill>
                  <a:srgbClr val="FF0000"/>
                </a:solidFill>
                <a:latin typeface="+mn-lt"/>
              </a:rPr>
              <a:t>již nejsou </a:t>
            </a:r>
            <a:r>
              <a:rPr lang="cs-CZ" sz="2200" b="1" kern="0" dirty="0">
                <a:solidFill>
                  <a:srgbClr val="FF0000"/>
                </a:solidFill>
                <a:latin typeface="+mn-lt"/>
              </a:rPr>
              <a:t>úroky příjmem projektu, které snižují způsobilé výdaje projektu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3200" b="1" smtClean="0">
                <a:solidFill>
                  <a:srgbClr val="D1131C"/>
                </a:solidFill>
              </a:rPr>
              <a:t>9. Přehled čerpání způsobilých výdajů</a:t>
            </a:r>
            <a:r>
              <a:rPr lang="cs-CZ" sz="2000" b="1" smtClean="0">
                <a:solidFill>
                  <a:srgbClr val="D1131C"/>
                </a:solidFill>
              </a:rPr>
              <a:t> (1/2)</a:t>
            </a:r>
            <a:endParaRPr lang="cs-CZ" sz="3200" b="1" smtClean="0">
              <a:solidFill>
                <a:srgbClr val="D1131C"/>
              </a:solidFill>
            </a:endParaRPr>
          </a:p>
        </p:txBody>
      </p:sp>
      <p:sp>
        <p:nvSpPr>
          <p:cNvPr id="3" name="Rectangle 1027"/>
          <p:cNvSpPr txBox="1">
            <a:spLocks noChangeArrowheads="1"/>
          </p:cNvSpPr>
          <p:nvPr/>
        </p:nvSpPr>
        <p:spPr bwMode="auto">
          <a:xfrm>
            <a:off x="457200" y="1357313"/>
            <a:ext cx="8229600" cy="476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cs-CZ" sz="2000" b="1" dirty="0">
                <a:solidFill>
                  <a:srgbClr val="143F7E"/>
                </a:solidFill>
                <a:latin typeface="Arial" charset="0"/>
              </a:rPr>
              <a:t>Druh výdajů rozpočtu </a:t>
            </a:r>
            <a:r>
              <a:rPr lang="cs-CZ" sz="1700" b="1" kern="0" dirty="0">
                <a:solidFill>
                  <a:srgbClr val="143F7E"/>
                </a:solidFill>
                <a:latin typeface="+mn-lt"/>
              </a:rPr>
              <a:t>– </a:t>
            </a:r>
            <a:r>
              <a:rPr lang="cs-CZ" sz="1600" b="1" kern="0" dirty="0">
                <a:solidFill>
                  <a:srgbClr val="143F7E"/>
                </a:solidFill>
                <a:latin typeface="+mn-lt"/>
              </a:rPr>
              <a:t>Položka rozpočtu (číslo + název)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cs-CZ" sz="2000" b="1" dirty="0">
                <a:solidFill>
                  <a:srgbClr val="143F7E"/>
                </a:solidFill>
                <a:latin typeface="Arial" charset="0"/>
              </a:rPr>
              <a:t>Platný rozpočet 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cs-CZ" sz="1700" b="1" kern="0" dirty="0">
                <a:solidFill>
                  <a:srgbClr val="143F7E"/>
                </a:solidFill>
                <a:latin typeface="+mn-lt"/>
              </a:rPr>
              <a:t>	</a:t>
            </a:r>
            <a:r>
              <a:rPr lang="cs-CZ" sz="1600" b="1" kern="0" dirty="0">
                <a:solidFill>
                  <a:srgbClr val="143F7E"/>
                </a:solidFill>
                <a:latin typeface="+mn-lt"/>
              </a:rPr>
              <a:t>- Upravený příjemcem (přesun ze zdrojové kapitoly do 15-ti % původní výše rozpočtu kapitoly schválené v právním aktu o poskytnutí podpory)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cs-CZ" sz="1600" b="1" kern="0" dirty="0">
                <a:solidFill>
                  <a:srgbClr val="143F7E"/>
                </a:solidFill>
                <a:latin typeface="+mn-lt"/>
              </a:rPr>
              <a:t>	- Schválený poskytovatelem (přesun ze zdrojové kapitoly nad 15 % původní výše rozpočtu kapitoly schválené v právním aktu o poskytnutí podpory)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cs-CZ" sz="2000" b="1" dirty="0">
                <a:solidFill>
                  <a:srgbClr val="143F7E"/>
                </a:solidFill>
                <a:latin typeface="Arial" charset="0"/>
              </a:rPr>
              <a:t>Dosud prokázané výdaje (veřejné + soukromé) </a:t>
            </a:r>
            <a:r>
              <a:rPr lang="cs-CZ" sz="1700" b="1" kern="0" dirty="0">
                <a:solidFill>
                  <a:srgbClr val="143F7E"/>
                </a:solidFill>
                <a:latin typeface="+mn-lt"/>
              </a:rPr>
              <a:t>– </a:t>
            </a:r>
            <a:r>
              <a:rPr lang="cs-CZ" sz="1600" b="1" kern="0" dirty="0">
                <a:solidFill>
                  <a:srgbClr val="143F7E"/>
                </a:solidFill>
                <a:latin typeface="+mn-lt"/>
              </a:rPr>
              <a:t>Vyúčtované výdaje schválené poskytovatelem za předcházející </a:t>
            </a:r>
            <a:r>
              <a:rPr lang="cs-CZ" sz="1600" b="1" kern="0" dirty="0" err="1">
                <a:solidFill>
                  <a:srgbClr val="143F7E"/>
                </a:solidFill>
                <a:latin typeface="+mn-lt"/>
              </a:rPr>
              <a:t>ZjŽoP</a:t>
            </a:r>
            <a:endParaRPr lang="cs-CZ" sz="1600" b="1" kern="0" dirty="0">
              <a:solidFill>
                <a:srgbClr val="143F7E"/>
              </a:solidFill>
              <a:latin typeface="+mn-lt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cs-CZ" sz="2000" b="1" dirty="0">
                <a:solidFill>
                  <a:srgbClr val="143F7E"/>
                </a:solidFill>
                <a:latin typeface="Arial" charset="0"/>
              </a:rPr>
              <a:t>Aktuálně prokazované výdaje (veřejné + soukromé) </a:t>
            </a:r>
            <a:r>
              <a:rPr lang="cs-CZ" sz="1700" b="1" kern="0" dirty="0">
                <a:solidFill>
                  <a:srgbClr val="143F7E"/>
                </a:solidFill>
                <a:latin typeface="+mn-lt"/>
              </a:rPr>
              <a:t>– </a:t>
            </a:r>
            <a:r>
              <a:rPr lang="cs-CZ" sz="1600" b="1" kern="0" dirty="0">
                <a:solidFill>
                  <a:srgbClr val="143F7E"/>
                </a:solidFill>
                <a:latin typeface="+mn-lt"/>
              </a:rPr>
              <a:t>Vyúčtované výdaje předkládané v aktuální </a:t>
            </a:r>
            <a:r>
              <a:rPr lang="cs-CZ" sz="1600" b="1" kern="0" dirty="0" err="1" smtClean="0">
                <a:solidFill>
                  <a:srgbClr val="143F7E"/>
                </a:solidFill>
                <a:latin typeface="+mn-lt"/>
              </a:rPr>
              <a:t>ZjŽoP</a:t>
            </a:r>
            <a:endParaRPr lang="cs-CZ" sz="1600" b="1" kern="0" dirty="0" smtClean="0">
              <a:solidFill>
                <a:srgbClr val="143F7E"/>
              </a:solidFill>
              <a:latin typeface="+mn-lt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cs-CZ" sz="2000" b="1" dirty="0" smtClean="0">
                <a:solidFill>
                  <a:srgbClr val="143F7E"/>
                </a:solidFill>
                <a:latin typeface="Arial" charset="0"/>
              </a:rPr>
              <a:t>Definitivně nezpůsobilé výdaje v Kč </a:t>
            </a:r>
            <a:r>
              <a:rPr lang="cs-CZ" sz="1700" b="1" dirty="0" smtClean="0">
                <a:solidFill>
                  <a:srgbClr val="FF0000"/>
                </a:solidFill>
              </a:rPr>
              <a:t>– </a:t>
            </a:r>
            <a:r>
              <a:rPr lang="cs-CZ" sz="1600" b="1" dirty="0" smtClean="0">
                <a:solidFill>
                  <a:srgbClr val="FF0000"/>
                </a:solidFill>
              </a:rPr>
              <a:t>nezpůsobilé výdaje, které byly kráceny v předchozích MZ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cs-CZ" sz="2000" b="1" dirty="0" smtClean="0">
                <a:solidFill>
                  <a:srgbClr val="143F7E"/>
                </a:solidFill>
                <a:latin typeface="Arial" charset="0"/>
              </a:rPr>
              <a:t>Součet prokázaného a prokazovaného v % </a:t>
            </a:r>
            <a:r>
              <a:rPr lang="cs-CZ" sz="1700" b="1" dirty="0" smtClean="0">
                <a:solidFill>
                  <a:srgbClr val="143F7E"/>
                </a:solidFill>
              </a:rPr>
              <a:t>- </a:t>
            </a:r>
            <a:r>
              <a:rPr lang="cs-CZ" sz="1600" b="1" dirty="0" smtClean="0">
                <a:solidFill>
                  <a:srgbClr val="143F7E"/>
                </a:solidFill>
              </a:rPr>
              <a:t>kontrola nepřečerpání částek položek rozpočtu</a:t>
            </a:r>
            <a:endParaRPr lang="cs-CZ" sz="1600" b="1" kern="0" dirty="0">
              <a:solidFill>
                <a:srgbClr val="143F7E"/>
              </a:solidFill>
              <a:latin typeface="+mn-lt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cs-CZ" sz="2000" b="1" dirty="0">
                <a:solidFill>
                  <a:srgbClr val="143F7E"/>
                </a:solidFill>
                <a:latin typeface="Arial" charset="0"/>
              </a:rPr>
              <a:t>Pořadová čísla účetních dokladů na soupisce </a:t>
            </a:r>
            <a:r>
              <a:rPr lang="cs-CZ" sz="1700" b="1" kern="0" dirty="0">
                <a:solidFill>
                  <a:srgbClr val="143F7E"/>
                </a:solidFill>
                <a:latin typeface="+mn-lt"/>
              </a:rPr>
              <a:t>– </a:t>
            </a:r>
            <a:r>
              <a:rPr lang="cs-CZ" sz="1600" b="1" kern="0" dirty="0">
                <a:solidFill>
                  <a:srgbClr val="143F7E"/>
                </a:solidFill>
                <a:latin typeface="+mn-lt"/>
              </a:rPr>
              <a:t>Čísla dokladů z aktuálně předkládané soupisky účetních dokladů (např. 52 – 68)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cs-CZ" sz="1600" kern="0" dirty="0">
              <a:solidFill>
                <a:srgbClr val="143F7E"/>
              </a:solidFill>
              <a:latin typeface="+mn-lt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cs-CZ" sz="1600" kern="0" dirty="0">
              <a:latin typeface="+mn-lt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cs-CZ" sz="2000" kern="0" dirty="0">
              <a:latin typeface="+mn-lt"/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7092280" y="1196752"/>
          <a:ext cx="914400" cy="714375"/>
        </p:xfrm>
        <a:graphic>
          <a:graphicData uri="http://schemas.openxmlformats.org/presentationml/2006/ole">
            <p:oleObj spid="_x0000_s5123" name="Worksheet" showAsIcon="1" r:id="rId5" imgW="914400" imgH="714240" progId="Excel.Sheet.8">
              <p:embed/>
            </p:oleObj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3200" b="1" smtClean="0">
                <a:solidFill>
                  <a:srgbClr val="D1131C"/>
                </a:solidFill>
              </a:rPr>
              <a:t>9. Přehled čerpání způsobilých výdajů </a:t>
            </a:r>
            <a:r>
              <a:rPr lang="cs-CZ" sz="2000" b="1" smtClean="0">
                <a:solidFill>
                  <a:srgbClr val="D1131C"/>
                </a:solidFill>
              </a:rPr>
              <a:t>(2/2)</a:t>
            </a:r>
          </a:p>
        </p:txBody>
      </p:sp>
      <p:sp>
        <p:nvSpPr>
          <p:cNvPr id="3" name="Rectangle 1027"/>
          <p:cNvSpPr txBox="1">
            <a:spLocks noChangeArrowheads="1"/>
          </p:cNvSpPr>
          <p:nvPr/>
        </p:nvSpPr>
        <p:spPr bwMode="auto">
          <a:xfrm>
            <a:off x="457200" y="1628775"/>
            <a:ext cx="8229600" cy="449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cs-CZ" sz="2000" b="1" kern="0" dirty="0">
                <a:solidFill>
                  <a:srgbClr val="0D3673"/>
                </a:solidFill>
                <a:latin typeface="+mn-lt"/>
              </a:rPr>
              <a:t>Přímé způsobilé náklady celkem</a:t>
            </a:r>
            <a:r>
              <a:rPr lang="cs-CZ" sz="1600" b="1" kern="0" dirty="0">
                <a:solidFill>
                  <a:srgbClr val="0D3673"/>
                </a:solidFill>
                <a:latin typeface="+mn-lt"/>
              </a:rPr>
              <a:t> – automatický součet přímých výdajů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cs-CZ" sz="2000" b="1" kern="0" dirty="0">
                <a:solidFill>
                  <a:srgbClr val="0D3673"/>
                </a:solidFill>
                <a:latin typeface="+mn-lt"/>
              </a:rPr>
              <a:t>Příjmy projektu</a:t>
            </a:r>
            <a:r>
              <a:rPr lang="cs-CZ" sz="1600" b="1" kern="0" dirty="0">
                <a:solidFill>
                  <a:srgbClr val="0D3673"/>
                </a:solidFill>
                <a:latin typeface="+mn-lt"/>
              </a:rPr>
              <a:t> – plánované či neplánované příjmy projektu</a:t>
            </a:r>
            <a:r>
              <a:rPr lang="cs-CZ" sz="2000" b="1" kern="0" dirty="0">
                <a:solidFill>
                  <a:srgbClr val="0D3673"/>
                </a:solidFill>
                <a:latin typeface="+mn-lt"/>
              </a:rPr>
              <a:t> 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cs-CZ" sz="2000" b="1" kern="0" dirty="0">
                <a:solidFill>
                  <a:srgbClr val="0D3673"/>
                </a:solidFill>
                <a:latin typeface="+mn-lt"/>
              </a:rPr>
              <a:t>Nepřímé způsobilé náklady</a:t>
            </a:r>
            <a:r>
              <a:rPr lang="cs-CZ" sz="1600" b="1" kern="0" dirty="0">
                <a:solidFill>
                  <a:srgbClr val="0D3673"/>
                </a:solidFill>
                <a:latin typeface="+mn-lt"/>
              </a:rPr>
              <a:t> – automatický výpočet částky nepřímých nákladů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cs-CZ" sz="2000" b="1" kern="0" dirty="0">
                <a:solidFill>
                  <a:srgbClr val="0D3673"/>
                </a:solidFill>
                <a:latin typeface="+mn-lt"/>
              </a:rPr>
              <a:t>Celkové způsobilé náklady</a:t>
            </a:r>
            <a:r>
              <a:rPr lang="cs-CZ" sz="1600" b="1" kern="0" dirty="0">
                <a:solidFill>
                  <a:srgbClr val="0D3673"/>
                </a:solidFill>
                <a:latin typeface="+mn-lt"/>
              </a:rPr>
              <a:t> – součet přímých způsobilých a nepřímých způsobilých nákladů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cs-CZ" sz="2000" b="1" kern="0" dirty="0">
                <a:solidFill>
                  <a:srgbClr val="0D3673"/>
                </a:solidFill>
                <a:latin typeface="+mn-lt"/>
              </a:rPr>
              <a:t>Spolufinancování příjemcem</a:t>
            </a:r>
            <a:r>
              <a:rPr lang="cs-CZ" sz="1600" b="1" kern="0" dirty="0">
                <a:solidFill>
                  <a:srgbClr val="0D3673"/>
                </a:solidFill>
                <a:latin typeface="+mn-lt"/>
              </a:rPr>
              <a:t> – částka připadající na povinné spolufinancování žadatelem (soukromé spolufinancování, které je stanovené v Rozhodnutí o poskytnutí dotace)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cs-CZ" sz="2000" b="1" kern="0" dirty="0">
                <a:solidFill>
                  <a:srgbClr val="0D3673"/>
                </a:solidFill>
                <a:latin typeface="+mn-lt"/>
              </a:rPr>
              <a:t>Celkové nezpůsobilé náklady</a:t>
            </a:r>
            <a:r>
              <a:rPr lang="cs-CZ" sz="1600" b="1" kern="0" dirty="0">
                <a:solidFill>
                  <a:srgbClr val="0D3673"/>
                </a:solidFill>
                <a:latin typeface="+mn-lt"/>
              </a:rPr>
              <a:t> – výdaje neoprávněně nárokované a krácené v dřívějších </a:t>
            </a:r>
            <a:r>
              <a:rPr lang="cs-CZ" sz="1600" b="1" kern="0" dirty="0" err="1">
                <a:solidFill>
                  <a:srgbClr val="0D3673"/>
                </a:solidFill>
                <a:latin typeface="+mn-lt"/>
              </a:rPr>
              <a:t>ZjŽoP</a:t>
            </a:r>
            <a:endParaRPr lang="cs-CZ" sz="1600" b="1" kern="0" dirty="0">
              <a:solidFill>
                <a:srgbClr val="0D3673"/>
              </a:solidFill>
              <a:latin typeface="+mn-lt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3200" b="1" smtClean="0">
                <a:solidFill>
                  <a:srgbClr val="D1131C"/>
                </a:solidFill>
              </a:rPr>
              <a:t>Zjednodušená žádost o platbu (ZjŽoP)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467544" y="1484784"/>
            <a:ext cx="8229600" cy="449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cs-CZ" sz="2000" b="1" kern="0" dirty="0">
                <a:solidFill>
                  <a:srgbClr val="0D3673"/>
                </a:solidFill>
              </a:rPr>
              <a:t>Předkládána </a:t>
            </a:r>
            <a:r>
              <a:rPr lang="cs-CZ" sz="2000" b="1" kern="0" dirty="0" smtClean="0">
                <a:solidFill>
                  <a:srgbClr val="0D3673"/>
                </a:solidFill>
              </a:rPr>
              <a:t>vždy s MZ – stanoveno právním aktem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cs-CZ" sz="2000" b="1" kern="0" dirty="0" smtClean="0">
                <a:solidFill>
                  <a:srgbClr val="FF0000"/>
                </a:solidFill>
              </a:rPr>
              <a:t>Průběžná monitorovací zpráva (č. 1 a 2 po 3 měsících realizace, dále po 6-ti měsících realizace)</a:t>
            </a:r>
            <a:r>
              <a:rPr lang="cs-CZ" sz="2000" b="1" kern="0" dirty="0" smtClean="0">
                <a:solidFill>
                  <a:srgbClr val="0D3673"/>
                </a:solidFill>
              </a:rPr>
              <a:t>, Mimořádná </a:t>
            </a:r>
            <a:r>
              <a:rPr lang="cs-CZ" sz="2000" b="1" kern="0" dirty="0">
                <a:solidFill>
                  <a:srgbClr val="0D3673"/>
                </a:solidFill>
              </a:rPr>
              <a:t>monitorovací </a:t>
            </a:r>
            <a:r>
              <a:rPr lang="cs-CZ" sz="2000" b="1" kern="0" dirty="0" smtClean="0">
                <a:solidFill>
                  <a:srgbClr val="0D3673"/>
                </a:solidFill>
              </a:rPr>
              <a:t>zpráva, Závěrečná monitorovací zpráva</a:t>
            </a:r>
            <a:endParaRPr lang="cs-CZ" sz="2000" b="1" kern="0" dirty="0">
              <a:solidFill>
                <a:srgbClr val="0D3673"/>
              </a:solidFill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cs-CZ" sz="2000" b="1" kern="0" dirty="0">
                <a:solidFill>
                  <a:srgbClr val="0D3673"/>
                </a:solidFill>
              </a:rPr>
              <a:t>Tvořena dvěma částmi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cs-CZ" sz="2000" b="1" kern="0" dirty="0">
                <a:solidFill>
                  <a:srgbClr val="0D3673"/>
                </a:solidFill>
              </a:rPr>
              <a:t>	- Vyúčtování předchozí části dotace – veškeré způsobilé výdaje vykázané v aktuálním monitorovacím období </a:t>
            </a:r>
            <a:r>
              <a:rPr lang="cs-CZ" sz="2000" b="1" kern="0" dirty="0" err="1">
                <a:solidFill>
                  <a:srgbClr val="0D3673"/>
                </a:solidFill>
              </a:rPr>
              <a:t>event</a:t>
            </a:r>
            <a:r>
              <a:rPr lang="cs-CZ" sz="2000" b="1" kern="0" dirty="0">
                <a:solidFill>
                  <a:srgbClr val="0D3673"/>
                </a:solidFill>
              </a:rPr>
              <a:t>. nevykázané v dřívějších </a:t>
            </a:r>
            <a:r>
              <a:rPr lang="cs-CZ" sz="2000" b="1" kern="0" dirty="0" err="1">
                <a:solidFill>
                  <a:srgbClr val="0D3673"/>
                </a:solidFill>
              </a:rPr>
              <a:t>ZjŽoP</a:t>
            </a:r>
            <a:r>
              <a:rPr lang="cs-CZ" sz="2000" b="1" kern="0" dirty="0">
                <a:solidFill>
                  <a:srgbClr val="0D3673"/>
                </a:solidFill>
              </a:rPr>
              <a:t> </a:t>
            </a:r>
            <a:r>
              <a:rPr lang="cs-CZ" sz="2000" b="1" kern="0" dirty="0" smtClean="0">
                <a:solidFill>
                  <a:srgbClr val="0D3673"/>
                </a:solidFill>
              </a:rPr>
              <a:t>(způsobilé výdaje je nutné ponížit o příjmy projektu – poplatky za školení, zápisné aj.)</a:t>
            </a:r>
            <a:endParaRPr lang="cs-CZ" sz="2000" b="1" kern="0" dirty="0">
              <a:solidFill>
                <a:srgbClr val="0D3673"/>
              </a:solidFill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cs-CZ" sz="2000" b="1" kern="0" dirty="0">
                <a:solidFill>
                  <a:srgbClr val="0D3673"/>
                </a:solidFill>
              </a:rPr>
              <a:t>	- Další část dotace – Nárok na další část dotace je stanovena v rozhodnutí o poskytnutí dotace</a:t>
            </a:r>
            <a:r>
              <a:rPr lang="en-US" sz="2000" b="1" kern="0" dirty="0">
                <a:solidFill>
                  <a:srgbClr val="0D3673"/>
                </a:solidFill>
              </a:rPr>
              <a:t>( </a:t>
            </a:r>
            <a:r>
              <a:rPr lang="en-US" sz="2000" b="1" kern="0" dirty="0" err="1">
                <a:solidFill>
                  <a:srgbClr val="0D3673"/>
                </a:solidFill>
              </a:rPr>
              <a:t>Část</a:t>
            </a:r>
            <a:r>
              <a:rPr lang="en-US" sz="2000" b="1" kern="0" dirty="0">
                <a:solidFill>
                  <a:srgbClr val="0D3673"/>
                </a:solidFill>
              </a:rPr>
              <a:t> III. </a:t>
            </a:r>
            <a:r>
              <a:rPr lang="en-US" sz="2000" b="1" kern="0" dirty="0" err="1">
                <a:solidFill>
                  <a:srgbClr val="0D3673"/>
                </a:solidFill>
              </a:rPr>
              <a:t>Platební</a:t>
            </a:r>
            <a:r>
              <a:rPr lang="en-US" sz="2000" b="1" kern="0" dirty="0">
                <a:solidFill>
                  <a:srgbClr val="0D3673"/>
                </a:solidFill>
              </a:rPr>
              <a:t> </a:t>
            </a:r>
            <a:r>
              <a:rPr lang="en-US" sz="2000" b="1" kern="0" dirty="0" err="1">
                <a:solidFill>
                  <a:srgbClr val="0D3673"/>
                </a:solidFill>
              </a:rPr>
              <a:t>podmínky</a:t>
            </a:r>
            <a:r>
              <a:rPr lang="en-US" sz="2000" b="1" kern="0" dirty="0">
                <a:solidFill>
                  <a:srgbClr val="0D3673"/>
                </a:solidFill>
              </a:rPr>
              <a:t>)</a:t>
            </a:r>
            <a:r>
              <a:rPr lang="cs-CZ" sz="2000" b="1" kern="0" dirty="0">
                <a:solidFill>
                  <a:srgbClr val="0D3673"/>
                </a:solidFill>
              </a:rPr>
              <a:t> ponížená o dosud nevyúčtovanou výši předchozích částí dotace (závěrečná MZ, resp. </a:t>
            </a:r>
            <a:r>
              <a:rPr lang="cs-CZ" sz="2000" b="1" kern="0" dirty="0" err="1">
                <a:solidFill>
                  <a:srgbClr val="0D3673"/>
                </a:solidFill>
              </a:rPr>
              <a:t>ZjŽoP</a:t>
            </a:r>
            <a:r>
              <a:rPr lang="cs-CZ" sz="2000" b="1" kern="0" dirty="0">
                <a:solidFill>
                  <a:srgbClr val="0D3673"/>
                </a:solidFill>
              </a:rPr>
              <a:t> již neobsahuje částku další části dotace)</a:t>
            </a:r>
            <a:endParaRPr lang="en-US" sz="2000" b="1" kern="0" dirty="0">
              <a:solidFill>
                <a:srgbClr val="0D3673"/>
              </a:solidFill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sz="2000" b="1" kern="0" dirty="0" smtClean="0">
                <a:solidFill>
                  <a:srgbClr val="0D3673"/>
                </a:solidFill>
              </a:rPr>
              <a:t>K </a:t>
            </a:r>
            <a:r>
              <a:rPr lang="en-US" sz="2000" b="1" kern="0" dirty="0" err="1">
                <a:solidFill>
                  <a:srgbClr val="0D3673"/>
                </a:solidFill>
              </a:rPr>
              <a:t>výpočtu</a:t>
            </a:r>
            <a:r>
              <a:rPr lang="en-US" sz="2000" b="1" kern="0" dirty="0">
                <a:solidFill>
                  <a:srgbClr val="0D3673"/>
                </a:solidFill>
              </a:rPr>
              <a:t> </a:t>
            </a:r>
            <a:r>
              <a:rPr lang="en-US" sz="2000" b="1" kern="0" dirty="0" err="1">
                <a:solidFill>
                  <a:srgbClr val="0D3673"/>
                </a:solidFill>
              </a:rPr>
              <a:t>požadované</a:t>
            </a:r>
            <a:r>
              <a:rPr lang="en-US" sz="2000" b="1" kern="0" dirty="0">
                <a:solidFill>
                  <a:srgbClr val="0D3673"/>
                </a:solidFill>
              </a:rPr>
              <a:t> </a:t>
            </a:r>
            <a:r>
              <a:rPr lang="en-US" sz="2000" b="1" kern="0" dirty="0" err="1">
                <a:solidFill>
                  <a:srgbClr val="0D3673"/>
                </a:solidFill>
              </a:rPr>
              <a:t>částky</a:t>
            </a:r>
            <a:r>
              <a:rPr lang="en-US" sz="2000" b="1" kern="0" dirty="0">
                <a:solidFill>
                  <a:srgbClr val="0D3673"/>
                </a:solidFill>
              </a:rPr>
              <a:t> </a:t>
            </a:r>
            <a:r>
              <a:rPr lang="en-US" sz="2000" b="1" kern="0" dirty="0" err="1">
                <a:solidFill>
                  <a:srgbClr val="0D3673"/>
                </a:solidFill>
              </a:rPr>
              <a:t>dotace</a:t>
            </a:r>
            <a:r>
              <a:rPr lang="en-US" sz="2000" b="1" kern="0" dirty="0">
                <a:solidFill>
                  <a:srgbClr val="0D3673"/>
                </a:solidFill>
              </a:rPr>
              <a:t> </a:t>
            </a:r>
            <a:r>
              <a:rPr lang="en-US" sz="2000" b="1" kern="0" dirty="0" err="1">
                <a:solidFill>
                  <a:srgbClr val="0D3673"/>
                </a:solidFill>
              </a:rPr>
              <a:t>slouží</a:t>
            </a:r>
            <a:r>
              <a:rPr lang="en-US" sz="2000" b="1" kern="0" dirty="0">
                <a:solidFill>
                  <a:srgbClr val="0D3673"/>
                </a:solidFill>
              </a:rPr>
              <a:t> </a:t>
            </a:r>
            <a:r>
              <a:rPr lang="en-US" sz="2000" b="1" kern="0" dirty="0" err="1">
                <a:solidFill>
                  <a:srgbClr val="0D3673"/>
                </a:solidFill>
              </a:rPr>
              <a:t>tabulka</a:t>
            </a:r>
            <a:r>
              <a:rPr lang="en-US" sz="2000" b="1" kern="0" dirty="0">
                <a:solidFill>
                  <a:srgbClr val="0D3673"/>
                </a:solidFill>
              </a:rPr>
              <a:t> pro </a:t>
            </a:r>
            <a:r>
              <a:rPr lang="en-US" sz="2000" b="1" kern="0" dirty="0" err="1">
                <a:solidFill>
                  <a:srgbClr val="0D3673"/>
                </a:solidFill>
              </a:rPr>
              <a:t>výpočet</a:t>
            </a:r>
            <a:r>
              <a:rPr lang="en-US" sz="2000" b="1" kern="0" dirty="0">
                <a:solidFill>
                  <a:srgbClr val="0D3673"/>
                </a:solidFill>
              </a:rPr>
              <a:t> </a:t>
            </a:r>
            <a:r>
              <a:rPr lang="en-US" sz="2000" b="1" kern="0" dirty="0" err="1">
                <a:solidFill>
                  <a:srgbClr val="0D3673"/>
                </a:solidFill>
              </a:rPr>
              <a:t>žádosti</a:t>
            </a:r>
            <a:r>
              <a:rPr lang="en-US" sz="2000" b="1" kern="0" dirty="0">
                <a:solidFill>
                  <a:srgbClr val="0D3673"/>
                </a:solidFill>
              </a:rPr>
              <a:t> o </a:t>
            </a:r>
            <a:r>
              <a:rPr lang="en-US" sz="2000" b="1" kern="0" dirty="0" err="1">
                <a:solidFill>
                  <a:srgbClr val="0D3673"/>
                </a:solidFill>
              </a:rPr>
              <a:t>platbu</a:t>
            </a:r>
            <a:endParaRPr lang="cs-CZ" sz="2000" b="1" kern="0" dirty="0">
              <a:solidFill>
                <a:srgbClr val="0D3673"/>
              </a:solidFill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defRPr/>
            </a:pPr>
            <a:endParaRPr lang="cs-CZ" sz="1600" kern="0" dirty="0">
              <a:solidFill>
                <a:srgbClr val="143F7E"/>
              </a:solidFill>
              <a:latin typeface="+mn-lt"/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7452320" y="1196752"/>
          <a:ext cx="914400" cy="714375"/>
        </p:xfrm>
        <a:graphic>
          <a:graphicData uri="http://schemas.openxmlformats.org/presentationml/2006/ole">
            <p:oleObj spid="_x0000_s6147" name="Worksheet" showAsIcon="1" r:id="rId5" imgW="914400" imgH="714240" progId="Excel.Sheet.8">
              <p:embed/>
            </p:oleObj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3200" b="1" dirty="0" smtClean="0">
                <a:solidFill>
                  <a:srgbClr val="D1131C"/>
                </a:solidFill>
              </a:rPr>
              <a:t>Zjednodušená žádost o platbu (</a:t>
            </a:r>
            <a:r>
              <a:rPr lang="cs-CZ" sz="3200" b="1" dirty="0" err="1" smtClean="0">
                <a:solidFill>
                  <a:srgbClr val="D1131C"/>
                </a:solidFill>
              </a:rPr>
              <a:t>ZjŽoP</a:t>
            </a:r>
            <a:r>
              <a:rPr lang="cs-CZ" sz="3200" b="1" dirty="0" smtClean="0">
                <a:solidFill>
                  <a:srgbClr val="D1131C"/>
                </a:solidFill>
              </a:rPr>
              <a:t>)</a:t>
            </a:r>
          </a:p>
        </p:txBody>
      </p:sp>
      <p:sp>
        <p:nvSpPr>
          <p:cNvPr id="51202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1400" b="1" dirty="0" smtClean="0">
              <a:solidFill>
                <a:srgbClr val="FF0000"/>
              </a:solidFill>
            </a:endParaRPr>
          </a:p>
          <a:p>
            <a:r>
              <a:rPr lang="cs-CZ" sz="2200" b="1" dirty="0" smtClean="0">
                <a:solidFill>
                  <a:srgbClr val="0D3673"/>
                </a:solidFill>
              </a:rPr>
              <a:t>V případě režimu předfinancování ( ex-ante) projektu je maximální výše vyplácené části dotace stanovena v </a:t>
            </a:r>
            <a:r>
              <a:rPr lang="en-US" sz="2200" b="1" dirty="0" err="1" smtClean="0">
                <a:solidFill>
                  <a:srgbClr val="0D3673"/>
                </a:solidFill>
              </a:rPr>
              <a:t>Rozhodnutí</a:t>
            </a:r>
            <a:r>
              <a:rPr lang="en-US" sz="2200" b="1" dirty="0" smtClean="0">
                <a:solidFill>
                  <a:srgbClr val="0D3673"/>
                </a:solidFill>
              </a:rPr>
              <a:t> </a:t>
            </a:r>
            <a:r>
              <a:rPr lang="cs-CZ" sz="2200" b="1" dirty="0" smtClean="0">
                <a:solidFill>
                  <a:srgbClr val="0D3673"/>
                </a:solidFill>
              </a:rPr>
              <a:t>o poskytnutí </a:t>
            </a:r>
            <a:r>
              <a:rPr lang="en-US" sz="2200" b="1" dirty="0" err="1" smtClean="0">
                <a:solidFill>
                  <a:srgbClr val="0D3673"/>
                </a:solidFill>
              </a:rPr>
              <a:t>dotace</a:t>
            </a:r>
            <a:r>
              <a:rPr lang="cs-CZ" sz="2200" b="1" dirty="0" smtClean="0">
                <a:solidFill>
                  <a:srgbClr val="0D3673"/>
                </a:solidFill>
              </a:rPr>
              <a:t> (</a:t>
            </a:r>
            <a:r>
              <a:rPr lang="en-US" sz="2200" b="1" dirty="0" err="1" smtClean="0">
                <a:solidFill>
                  <a:srgbClr val="0D3673"/>
                </a:solidFill>
              </a:rPr>
              <a:t>Část</a:t>
            </a:r>
            <a:r>
              <a:rPr lang="en-US" sz="2200" b="1" dirty="0" smtClean="0">
                <a:solidFill>
                  <a:srgbClr val="0D3673"/>
                </a:solidFill>
              </a:rPr>
              <a:t> III. </a:t>
            </a:r>
            <a:r>
              <a:rPr lang="en-US" sz="2200" b="1" dirty="0" err="1" smtClean="0">
                <a:solidFill>
                  <a:srgbClr val="0D3673"/>
                </a:solidFill>
              </a:rPr>
              <a:t>Platební</a:t>
            </a:r>
            <a:r>
              <a:rPr lang="en-US" sz="2200" b="1" dirty="0" smtClean="0">
                <a:solidFill>
                  <a:srgbClr val="0D3673"/>
                </a:solidFill>
              </a:rPr>
              <a:t> </a:t>
            </a:r>
            <a:r>
              <a:rPr lang="en-US" sz="2200" b="1" dirty="0" err="1" smtClean="0">
                <a:solidFill>
                  <a:srgbClr val="0D3673"/>
                </a:solidFill>
              </a:rPr>
              <a:t>podmínky</a:t>
            </a:r>
            <a:r>
              <a:rPr lang="cs-CZ" sz="2200" b="1" dirty="0" smtClean="0">
                <a:solidFill>
                  <a:srgbClr val="0D3673"/>
                </a:solidFill>
              </a:rPr>
              <a:t>)</a:t>
            </a:r>
            <a:endParaRPr lang="en-US" sz="2200" b="1" dirty="0" smtClean="0">
              <a:solidFill>
                <a:srgbClr val="0D3673"/>
              </a:solidFill>
            </a:endParaRPr>
          </a:p>
          <a:p>
            <a:r>
              <a:rPr lang="cs-CZ" sz="2200" b="1" dirty="0" smtClean="0">
                <a:solidFill>
                  <a:srgbClr val="0D3673"/>
                </a:solidFill>
              </a:rPr>
              <a:t>Nárok na předložení Mimořádné monitorovací zprávy s </a:t>
            </a:r>
            <a:r>
              <a:rPr lang="cs-CZ" sz="2200" b="1" dirty="0" err="1" smtClean="0">
                <a:solidFill>
                  <a:srgbClr val="0D3673"/>
                </a:solidFill>
              </a:rPr>
              <a:t>ZjŽoP</a:t>
            </a:r>
            <a:r>
              <a:rPr lang="cs-CZ" sz="2200" b="1" dirty="0" smtClean="0">
                <a:solidFill>
                  <a:srgbClr val="0D3673"/>
                </a:solidFill>
              </a:rPr>
              <a:t> nastává ve chvíli, kdy doposud poskytnuté </a:t>
            </a:r>
            <a:r>
              <a:rPr lang="cs-CZ" sz="2200" b="1" dirty="0" err="1" smtClean="0">
                <a:solidFill>
                  <a:srgbClr val="0D3673"/>
                </a:solidFill>
              </a:rPr>
              <a:t>fin</a:t>
            </a:r>
            <a:r>
              <a:rPr lang="cs-CZ" sz="2200" b="1" dirty="0" smtClean="0">
                <a:solidFill>
                  <a:srgbClr val="0D3673"/>
                </a:solidFill>
              </a:rPr>
              <a:t>. prostředky n</a:t>
            </a:r>
            <a:r>
              <a:rPr lang="en-US" sz="2200" b="1" dirty="0" smtClean="0">
                <a:solidFill>
                  <a:srgbClr val="0D3673"/>
                </a:solidFill>
              </a:rPr>
              <a:t>e</a:t>
            </a:r>
            <a:r>
              <a:rPr lang="cs-CZ" sz="2200" b="1" dirty="0" smtClean="0">
                <a:solidFill>
                  <a:srgbClr val="0D3673"/>
                </a:solidFill>
              </a:rPr>
              <a:t>vystačí na financování realizace projektu až do doby , kdy lze očekávat další část dotace ve vazbě na monitorovací zprávu se žádostí o platbu předloženou v nejbližším řádném termínu</a:t>
            </a:r>
            <a:endParaRPr lang="en-US" sz="2200" b="1" dirty="0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3600" b="1" dirty="0" smtClean="0">
                <a:solidFill>
                  <a:srgbClr val="FF0000"/>
                </a:solidFill>
              </a:rPr>
              <a:t>Nové příručky od 1.11.2012</a:t>
            </a:r>
            <a:endParaRPr lang="cs-CZ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cs-CZ" b="1" dirty="0" smtClean="0">
                <a:solidFill>
                  <a:srgbClr val="0D3673"/>
                </a:solidFill>
              </a:rPr>
              <a:t>Od </a:t>
            </a:r>
            <a:r>
              <a:rPr lang="cs-CZ" b="1" dirty="0" smtClean="0">
                <a:solidFill>
                  <a:srgbClr val="FF0000"/>
                </a:solidFill>
              </a:rPr>
              <a:t>1.11.2012</a:t>
            </a:r>
            <a:r>
              <a:rPr lang="cs-CZ" b="1" dirty="0" smtClean="0">
                <a:solidFill>
                  <a:srgbClr val="0D3673"/>
                </a:solidFill>
              </a:rPr>
              <a:t> vstoupily v platnost nové příručky pro příjemce</a:t>
            </a:r>
          </a:p>
          <a:p>
            <a:pPr algn="just"/>
            <a:r>
              <a:rPr lang="cs-CZ" b="1" dirty="0" smtClean="0">
                <a:solidFill>
                  <a:srgbClr val="0D3673"/>
                </a:solidFill>
              </a:rPr>
              <a:t>Pro každou akci, kterou příjemce provede platí, že se řídí příručkami, které v den akce platí, tzn. pokud se např. uhradí výdaj 30.10.2012 je příjemce povinen použít starší příručky, ačkoliv MZ předkládá v prosinci 2012.</a:t>
            </a:r>
          </a:p>
          <a:p>
            <a:endParaRPr lang="cs-CZ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3200" b="1" smtClean="0">
                <a:solidFill>
                  <a:srgbClr val="D1131C"/>
                </a:solidFill>
              </a:rPr>
              <a:t>1. Podpisové vzory</a:t>
            </a:r>
          </a:p>
        </p:txBody>
      </p:sp>
      <p:sp>
        <p:nvSpPr>
          <p:cNvPr id="4198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cs-CZ" smtClean="0"/>
          </a:p>
          <a:p>
            <a:pPr algn="ctr" eaLnBrk="1" hangingPunct="1">
              <a:buFontTx/>
              <a:buNone/>
            </a:pPr>
            <a:r>
              <a:rPr lang="cs-CZ" b="1" smtClean="0">
                <a:solidFill>
                  <a:srgbClr val="D1131C"/>
                </a:solidFill>
              </a:rPr>
              <a:t>	</a:t>
            </a:r>
            <a:endParaRPr lang="cs-CZ" sz="1800" b="1" smtClean="0">
              <a:solidFill>
                <a:srgbClr val="14407E"/>
              </a:solidFill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cs-CZ" sz="2800" b="1" kern="0" dirty="0">
                <a:solidFill>
                  <a:srgbClr val="0D3673"/>
                </a:solidFill>
                <a:latin typeface="+mn-lt"/>
              </a:rPr>
              <a:t>Statutární zástupce – podepisuje MZ a </a:t>
            </a:r>
            <a:r>
              <a:rPr lang="cs-CZ" sz="2800" b="1" kern="0" dirty="0" err="1">
                <a:solidFill>
                  <a:srgbClr val="0D3673"/>
                </a:solidFill>
                <a:latin typeface="+mn-lt"/>
              </a:rPr>
              <a:t>ZjŽoP</a:t>
            </a:r>
            <a:endParaRPr lang="cs-CZ" sz="2800" b="1" kern="0" dirty="0">
              <a:solidFill>
                <a:srgbClr val="0D3673"/>
              </a:solidFill>
              <a:latin typeface="+mn-lt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cs-CZ" sz="2800" b="1" kern="0" dirty="0">
                <a:solidFill>
                  <a:srgbClr val="0D3673"/>
                </a:solidFill>
                <a:latin typeface="+mn-lt"/>
              </a:rPr>
              <a:t>Oprávněná osoba – </a:t>
            </a:r>
            <a:r>
              <a:rPr lang="cs-CZ" sz="2800" b="1" kern="0" dirty="0" err="1">
                <a:solidFill>
                  <a:srgbClr val="0D3673"/>
                </a:solidFill>
                <a:latin typeface="+mn-lt"/>
              </a:rPr>
              <a:t>osoba</a:t>
            </a:r>
            <a:r>
              <a:rPr lang="cs-CZ" sz="2800" b="1" kern="0" dirty="0">
                <a:solidFill>
                  <a:srgbClr val="0D3673"/>
                </a:solidFill>
                <a:latin typeface="+mn-lt"/>
              </a:rPr>
              <a:t> oprávněná podepisovat přílohy MZ, </a:t>
            </a:r>
          </a:p>
          <a:p>
            <a:pPr marL="342900" indent="-342900">
              <a:defRPr/>
            </a:pPr>
            <a:r>
              <a:rPr lang="cs-CZ" sz="2800" b="1" kern="0" dirty="0">
                <a:solidFill>
                  <a:srgbClr val="0D3673"/>
                </a:solidFill>
                <a:latin typeface="+mn-lt"/>
              </a:rPr>
              <a:t>	</a:t>
            </a:r>
            <a:r>
              <a:rPr lang="cs-CZ" sz="2800" b="1" kern="0" dirty="0" err="1">
                <a:solidFill>
                  <a:srgbClr val="0D3673"/>
                </a:solidFill>
                <a:latin typeface="+mn-lt"/>
              </a:rPr>
              <a:t>event</a:t>
            </a:r>
            <a:r>
              <a:rPr lang="cs-CZ" sz="2800" b="1" kern="0" dirty="0">
                <a:solidFill>
                  <a:srgbClr val="0D3673"/>
                </a:solidFill>
                <a:latin typeface="+mn-lt"/>
              </a:rPr>
              <a:t>. jednat jménem příjemce, tzn. přebírá oprávnění od statutárního zástupce (podepisuje MZ a </a:t>
            </a:r>
            <a:r>
              <a:rPr lang="cs-CZ" sz="2800" b="1" kern="0" dirty="0" err="1">
                <a:solidFill>
                  <a:srgbClr val="0D3673"/>
                </a:solidFill>
                <a:latin typeface="+mn-lt"/>
              </a:rPr>
              <a:t>ZjŽoP</a:t>
            </a:r>
            <a:r>
              <a:rPr lang="cs-CZ" sz="2800" b="1" kern="0" dirty="0">
                <a:solidFill>
                  <a:srgbClr val="0D3673"/>
                </a:solidFill>
                <a:latin typeface="+mn-lt"/>
              </a:rPr>
              <a:t> - nutno doložit notářsky ověřenou plnou mocí od statutárního zástupce)</a:t>
            </a:r>
          </a:p>
          <a:p>
            <a:pPr marL="342900" indent="-342900">
              <a:spcBef>
                <a:spcPct val="35000"/>
              </a:spcBef>
              <a:spcAft>
                <a:spcPct val="20000"/>
              </a:spcAft>
              <a:buFontTx/>
              <a:buChar char="•"/>
              <a:defRPr/>
            </a:pPr>
            <a:r>
              <a:rPr lang="cs-CZ" sz="2800" b="1" kern="0" dirty="0">
                <a:solidFill>
                  <a:srgbClr val="0D3673"/>
                </a:solidFill>
                <a:latin typeface="+mn-lt"/>
              </a:rPr>
              <a:t>Osoba odpovědná za účetní případy – osoba odpovědná dle vnitřních postupů organizace 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1143000"/>
          </a:xfrm>
        </p:spPr>
        <p:txBody>
          <a:bodyPr/>
          <a:lstStyle/>
          <a:p>
            <a:pPr eaLnBrk="1" hangingPunct="1"/>
            <a:r>
              <a:rPr lang="cs-CZ" sz="3200" b="1" dirty="0" smtClean="0">
                <a:solidFill>
                  <a:srgbClr val="D1131C"/>
                </a:solidFill>
              </a:rPr>
              <a:t>2. Soupiska účetních dokladů</a:t>
            </a:r>
            <a:r>
              <a:rPr lang="cs-CZ" sz="2400" b="1" dirty="0" smtClean="0">
                <a:solidFill>
                  <a:srgbClr val="D1131C"/>
                </a:solidFill>
              </a:rPr>
              <a:t> </a:t>
            </a:r>
            <a:r>
              <a:rPr lang="cs-CZ" sz="2000" b="1" dirty="0" smtClean="0">
                <a:solidFill>
                  <a:srgbClr val="D1131C"/>
                </a:solidFill>
              </a:rPr>
              <a:t>(1/3)</a:t>
            </a:r>
            <a:r>
              <a:rPr lang="cs-CZ" dirty="0" smtClean="0"/>
              <a:t> 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cs-CZ" smtClean="0"/>
          </a:p>
          <a:p>
            <a:pPr algn="ctr" eaLnBrk="1" hangingPunct="1">
              <a:buFontTx/>
              <a:buNone/>
            </a:pPr>
            <a:r>
              <a:rPr lang="cs-CZ" b="1" smtClean="0">
                <a:solidFill>
                  <a:srgbClr val="D1131C"/>
                </a:solidFill>
              </a:rPr>
              <a:t>	</a:t>
            </a:r>
            <a:endParaRPr lang="cs-CZ" sz="1800" b="1" smtClean="0">
              <a:solidFill>
                <a:srgbClr val="14407E"/>
              </a:solidFill>
            </a:endParaRPr>
          </a:p>
        </p:txBody>
      </p:sp>
      <p:sp>
        <p:nvSpPr>
          <p:cNvPr id="2053" name="Rectangle 3"/>
          <p:cNvSpPr txBox="1">
            <a:spLocks noChangeArrowheads="1"/>
          </p:cNvSpPr>
          <p:nvPr/>
        </p:nvSpPr>
        <p:spPr bwMode="auto">
          <a:xfrm>
            <a:off x="467544" y="1412776"/>
            <a:ext cx="8229600" cy="471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cs-CZ" sz="2000" b="1" dirty="0">
                <a:solidFill>
                  <a:srgbClr val="143F7E"/>
                </a:solidFill>
              </a:rPr>
              <a:t>Pořadové číslo dokladu</a:t>
            </a:r>
            <a:r>
              <a:rPr lang="cs-CZ" sz="1600" b="1" dirty="0">
                <a:solidFill>
                  <a:srgbClr val="143F7E"/>
                </a:solidFill>
              </a:rPr>
              <a:t> – na každé soupisce vždy znovu od č. 1</a:t>
            </a:r>
            <a:endParaRPr lang="cs-CZ" sz="1600" b="1" i="1" dirty="0">
              <a:solidFill>
                <a:schemeClr val="folHlink"/>
              </a:solidFill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cs-CZ" sz="2000" b="1" dirty="0">
                <a:solidFill>
                  <a:srgbClr val="143F7E"/>
                </a:solidFill>
              </a:rPr>
              <a:t>Položka kapitoly rozpočtu projektu</a:t>
            </a:r>
            <a:r>
              <a:rPr lang="cs-CZ" sz="1600" b="1" dirty="0">
                <a:solidFill>
                  <a:srgbClr val="143F7E"/>
                </a:solidFill>
              </a:rPr>
              <a:t> – musí být totožné s číslem a názvem kapitoly ze schváleného aktuálního rozpočtu projektu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cs-CZ" sz="2000" b="1" dirty="0">
                <a:solidFill>
                  <a:srgbClr val="143F7E"/>
                </a:solidFill>
              </a:rPr>
              <a:t>Popis výdaje</a:t>
            </a:r>
            <a:r>
              <a:rPr lang="cs-CZ" sz="2400" b="1" dirty="0">
                <a:solidFill>
                  <a:srgbClr val="143F7E"/>
                </a:solidFill>
              </a:rPr>
              <a:t> </a:t>
            </a:r>
            <a:r>
              <a:rPr lang="cs-CZ" sz="1600" b="1" dirty="0">
                <a:solidFill>
                  <a:srgbClr val="143F7E"/>
                </a:solidFill>
              </a:rPr>
              <a:t>– popis musí jednoznačně identifikovat, že daný výdaj lze hradit z příslušné kapitolu rozpočtu, resp. je způsobilý k financování z OP LZZ (v případě účasti partnerů s finančním příspěvkem vždy uvádět název subjektu, který výdaj uskutečnil nebo lze řešit samostatnou soupiskou vystavenou na každého z partnerů), uvedeny budou i příjmy a to s </a:t>
            </a:r>
            <a:r>
              <a:rPr lang="cs-CZ" sz="1600" b="1" dirty="0" smtClean="0">
                <a:solidFill>
                  <a:srgbClr val="143F7E"/>
                </a:solidFill>
              </a:rPr>
              <a:t>minusem </a:t>
            </a:r>
            <a:r>
              <a:rPr lang="cs-CZ" sz="1600" b="1" dirty="0" smtClean="0">
                <a:solidFill>
                  <a:srgbClr val="FF0000"/>
                </a:solidFill>
              </a:rPr>
              <a:t>(nově se nejedná o úroky z projektového účtu).</a:t>
            </a:r>
            <a:endParaRPr lang="cs-CZ" sz="1600" b="1" dirty="0">
              <a:solidFill>
                <a:schemeClr val="folHlink"/>
              </a:solidFill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cs-CZ" sz="2000" b="1" dirty="0">
                <a:solidFill>
                  <a:srgbClr val="143F7E"/>
                </a:solidFill>
              </a:rPr>
              <a:t>Celková Částka uvedená na dokladu v Kč</a:t>
            </a:r>
            <a:r>
              <a:rPr lang="cs-CZ" sz="1600" b="1" dirty="0">
                <a:solidFill>
                  <a:srgbClr val="143F7E"/>
                </a:solidFill>
              </a:rPr>
              <a:t> – celková částka, na kterou je doklad vystaven (tzn. v případě, nárokování jedné položky z vícepoložkové faktury bude uvedena částka celé faktury)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cs-CZ" sz="2000" b="1" dirty="0">
                <a:solidFill>
                  <a:srgbClr val="143F7E"/>
                </a:solidFill>
              </a:rPr>
              <a:t>Částka zahrnutá k proplacení z OP LZZ v Kč (veřejné zdroje)</a:t>
            </a:r>
            <a:r>
              <a:rPr lang="cs-CZ" sz="1600" b="1" dirty="0">
                <a:solidFill>
                  <a:srgbClr val="143F7E"/>
                </a:solidFill>
              </a:rPr>
              <a:t> – vyúčtovaná částka připadající na přidělenou dotaci </a:t>
            </a:r>
            <a:r>
              <a:rPr lang="cs-CZ" sz="1600" b="1" dirty="0">
                <a:solidFill>
                  <a:srgbClr val="FF0000"/>
                </a:solidFill>
              </a:rPr>
              <a:t>(příjmy s minusem)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cs-CZ" sz="2000" b="1" dirty="0">
                <a:solidFill>
                  <a:srgbClr val="143F7E"/>
                </a:solidFill>
              </a:rPr>
              <a:t>Částka připadající na způsobilé výdaje v Kč (veřejné+soukromé zdroje)</a:t>
            </a:r>
            <a:r>
              <a:rPr lang="cs-CZ" sz="1600" b="1" dirty="0">
                <a:solidFill>
                  <a:srgbClr val="143F7E"/>
                </a:solidFill>
              </a:rPr>
              <a:t>– vyúčtovaná částka připadající na přidělenou dotaci vč. Soukromých výdajů </a:t>
            </a:r>
            <a:r>
              <a:rPr lang="cs-CZ" sz="1600" b="1" dirty="0">
                <a:solidFill>
                  <a:srgbClr val="FF0000"/>
                </a:solidFill>
              </a:rPr>
              <a:t>(příjmy s minusem)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cs-CZ" sz="1600" dirty="0">
              <a:solidFill>
                <a:srgbClr val="143F7E"/>
              </a:solidFill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/>
        </p:nvGraphicFramePr>
        <p:xfrm>
          <a:off x="395536" y="620688"/>
          <a:ext cx="914400" cy="714375"/>
        </p:xfrm>
        <a:graphic>
          <a:graphicData uri="http://schemas.openxmlformats.org/presentationml/2006/ole">
            <p:oleObj spid="_x0000_s1032" name="Worksheet" showAsIcon="1" r:id="rId5" imgW="914400" imgH="714240" progId="Excel.Sheet.8">
              <p:embed/>
            </p:oleObj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3200" b="1" smtClean="0">
                <a:solidFill>
                  <a:srgbClr val="D1131C"/>
                </a:solidFill>
              </a:rPr>
              <a:t>2. Soupiska účetních dokladů</a:t>
            </a:r>
            <a:r>
              <a:rPr lang="cs-CZ" sz="2400" b="1" smtClean="0">
                <a:solidFill>
                  <a:srgbClr val="D1131C"/>
                </a:solidFill>
              </a:rPr>
              <a:t> </a:t>
            </a:r>
            <a:r>
              <a:rPr lang="cs-CZ" sz="2000" b="1" smtClean="0">
                <a:solidFill>
                  <a:srgbClr val="D1131C"/>
                </a:solidFill>
              </a:rPr>
              <a:t>(2/3)</a:t>
            </a:r>
            <a:r>
              <a:rPr lang="cs-CZ" smtClean="0"/>
              <a:t> </a:t>
            </a:r>
          </a:p>
        </p:txBody>
      </p:sp>
      <p:sp>
        <p:nvSpPr>
          <p:cNvPr id="43010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cs-CZ" smtClean="0"/>
          </a:p>
          <a:p>
            <a:pPr algn="ctr" eaLnBrk="1" hangingPunct="1">
              <a:buFontTx/>
              <a:buNone/>
            </a:pPr>
            <a:r>
              <a:rPr lang="cs-CZ" b="1" smtClean="0">
                <a:solidFill>
                  <a:srgbClr val="D1131C"/>
                </a:solidFill>
              </a:rPr>
              <a:t>	</a:t>
            </a:r>
            <a:endParaRPr lang="cs-CZ" sz="1800" b="1" smtClean="0">
              <a:solidFill>
                <a:srgbClr val="14407E"/>
              </a:solidFill>
            </a:endParaRPr>
          </a:p>
        </p:txBody>
      </p:sp>
      <p:sp>
        <p:nvSpPr>
          <p:cNvPr id="43012" name="Rectangle 3"/>
          <p:cNvSpPr txBox="1">
            <a:spLocks noChangeArrowheads="1"/>
          </p:cNvSpPr>
          <p:nvPr/>
        </p:nvSpPr>
        <p:spPr bwMode="auto">
          <a:xfrm>
            <a:off x="457200" y="1268413"/>
            <a:ext cx="8229600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10000"/>
              </a:spcBef>
              <a:buFontTx/>
              <a:buChar char="•"/>
            </a:pPr>
            <a:r>
              <a:rPr lang="cs-CZ" sz="2000" b="1" dirty="0">
                <a:solidFill>
                  <a:srgbClr val="143F7E"/>
                </a:solidFill>
              </a:rPr>
              <a:t>Z toho částka připadající na investiční výdaje v Kč (veřejné zdroje)</a:t>
            </a:r>
            <a:r>
              <a:rPr lang="cs-CZ" sz="1600" b="1" dirty="0">
                <a:solidFill>
                  <a:srgbClr val="143F7E"/>
                </a:solidFill>
              </a:rPr>
              <a:t> – vyplňováno pouze v případě, že se jedná o investiční výdaj (bude uvedena stejná částka jako ve sloupci předchozím)</a:t>
            </a:r>
          </a:p>
          <a:p>
            <a:pPr marL="342900" indent="-342900">
              <a:spcBef>
                <a:spcPct val="10000"/>
              </a:spcBef>
              <a:buFontTx/>
              <a:buChar char="•"/>
            </a:pPr>
            <a:r>
              <a:rPr lang="cs-CZ" sz="2000" b="1" dirty="0">
                <a:solidFill>
                  <a:srgbClr val="143F7E"/>
                </a:solidFill>
              </a:rPr>
              <a:t>Datum úhrady výdaje</a:t>
            </a:r>
            <a:r>
              <a:rPr lang="cs-CZ" sz="1600" b="1" dirty="0">
                <a:solidFill>
                  <a:srgbClr val="143F7E"/>
                </a:solidFill>
              </a:rPr>
              <a:t> – datum dle úhrady uvedené na výpisu z bankovního účtu nebo pokladním výdajovém dokladu</a:t>
            </a:r>
            <a:endParaRPr lang="cs-CZ" sz="1600" b="1" i="1" dirty="0">
              <a:solidFill>
                <a:schemeClr val="folHlink"/>
              </a:solidFill>
            </a:endParaRPr>
          </a:p>
          <a:p>
            <a:pPr marL="342900" indent="-342900">
              <a:spcBef>
                <a:spcPct val="10000"/>
              </a:spcBef>
              <a:buFontTx/>
              <a:buChar char="•"/>
            </a:pPr>
            <a:r>
              <a:rPr lang="cs-CZ" sz="2000" b="1" dirty="0">
                <a:solidFill>
                  <a:srgbClr val="143F7E"/>
                </a:solidFill>
              </a:rPr>
              <a:t>Druh účetního dokladu</a:t>
            </a:r>
            <a:r>
              <a:rPr lang="cs-CZ" sz="2400" b="1" dirty="0">
                <a:solidFill>
                  <a:srgbClr val="143F7E"/>
                </a:solidFill>
              </a:rPr>
              <a:t> </a:t>
            </a:r>
            <a:r>
              <a:rPr lang="cs-CZ" sz="1600" b="1" dirty="0">
                <a:solidFill>
                  <a:srgbClr val="143F7E"/>
                </a:solidFill>
              </a:rPr>
              <a:t>– faktura, pokladní doklad, interní doklad</a:t>
            </a:r>
          </a:p>
          <a:p>
            <a:pPr marL="342900" indent="-342900">
              <a:spcBef>
                <a:spcPct val="10000"/>
              </a:spcBef>
              <a:buFontTx/>
              <a:buChar char="•"/>
            </a:pPr>
            <a:r>
              <a:rPr lang="cs-CZ" sz="2000" b="1" dirty="0">
                <a:solidFill>
                  <a:srgbClr val="143F7E"/>
                </a:solidFill>
              </a:rPr>
              <a:t>Číslo účetního dokladu v účetnictví</a:t>
            </a:r>
            <a:r>
              <a:rPr lang="cs-CZ" sz="1600" b="1" dirty="0">
                <a:solidFill>
                  <a:srgbClr val="143F7E"/>
                </a:solidFill>
              </a:rPr>
              <a:t> – interní označení dokladu dle evidence organizace (musí být jednoznačně identifikovatelný na projekt)</a:t>
            </a:r>
          </a:p>
          <a:p>
            <a:pPr marL="342900" indent="-342900">
              <a:spcBef>
                <a:spcPct val="10000"/>
              </a:spcBef>
              <a:buFontTx/>
              <a:buChar char="•"/>
            </a:pPr>
            <a:r>
              <a:rPr lang="cs-CZ" sz="2000" b="1" dirty="0">
                <a:solidFill>
                  <a:srgbClr val="143F7E"/>
                </a:solidFill>
              </a:rPr>
              <a:t>Číslo smlouvy (objednávky), ke které se doklad vztahuje</a:t>
            </a:r>
            <a:r>
              <a:rPr lang="cs-CZ" sz="1600" b="1" dirty="0">
                <a:solidFill>
                  <a:srgbClr val="143F7E"/>
                </a:solidFill>
              </a:rPr>
              <a:t> – uváděno v případě, že existuje písemná smlouva či objednávka</a:t>
            </a:r>
            <a:endParaRPr lang="cs-CZ" sz="1600" b="1" i="1" dirty="0">
              <a:solidFill>
                <a:schemeClr val="folHlink"/>
              </a:solidFill>
            </a:endParaRPr>
          </a:p>
          <a:p>
            <a:pPr marL="342900" indent="-342900">
              <a:spcBef>
                <a:spcPct val="10000"/>
              </a:spcBef>
              <a:buFontTx/>
              <a:buChar char="•"/>
            </a:pPr>
            <a:r>
              <a:rPr lang="cs-CZ" sz="2000" b="1" dirty="0">
                <a:solidFill>
                  <a:srgbClr val="143F7E"/>
                </a:solidFill>
              </a:rPr>
              <a:t>Křížové financování celkem</a:t>
            </a:r>
            <a:r>
              <a:rPr lang="cs-CZ" sz="2400" b="1" dirty="0">
                <a:solidFill>
                  <a:srgbClr val="143F7E"/>
                </a:solidFill>
              </a:rPr>
              <a:t> </a:t>
            </a:r>
            <a:r>
              <a:rPr lang="cs-CZ" sz="1600" b="1" dirty="0">
                <a:solidFill>
                  <a:srgbClr val="143F7E"/>
                </a:solidFill>
              </a:rPr>
              <a:t>– součet částek těch dokladů soupisky, které spadají do kapitol rozpočtu hrazených v rámci křížového financování (kapitola 7)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cs-CZ" sz="2000" b="1" dirty="0">
                <a:solidFill>
                  <a:srgbClr val="143F7E"/>
                </a:solidFill>
              </a:rPr>
              <a:t>Procento nepřímých nákladů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74638"/>
            <a:ext cx="8534400" cy="1143000"/>
          </a:xfrm>
        </p:spPr>
        <p:txBody>
          <a:bodyPr/>
          <a:lstStyle/>
          <a:p>
            <a:pPr eaLnBrk="1" hangingPunct="1"/>
            <a:r>
              <a:rPr lang="cs-CZ" sz="3200" b="1" dirty="0" smtClean="0">
                <a:solidFill>
                  <a:srgbClr val="D1131C"/>
                </a:solidFill>
              </a:rPr>
              <a:t>3. Předkládané účetní doklady </a:t>
            </a:r>
            <a:r>
              <a:rPr lang="cs-CZ" sz="2000" b="1" dirty="0" smtClean="0">
                <a:solidFill>
                  <a:srgbClr val="D1131C"/>
                </a:solidFill>
              </a:rPr>
              <a:t>(1/3)</a:t>
            </a:r>
            <a:br>
              <a:rPr lang="cs-CZ" sz="2000" b="1" dirty="0" smtClean="0">
                <a:solidFill>
                  <a:srgbClr val="D1131C"/>
                </a:solidFill>
              </a:rPr>
            </a:br>
            <a:r>
              <a:rPr lang="cs-CZ" sz="3200" b="1" dirty="0" smtClean="0">
                <a:solidFill>
                  <a:srgbClr val="D1131C"/>
                </a:solidFill>
              </a:rPr>
              <a:t>spolu se </a:t>
            </a:r>
            <a:r>
              <a:rPr lang="cs-CZ" sz="3200" b="1" dirty="0" err="1" smtClean="0">
                <a:solidFill>
                  <a:srgbClr val="D1131C"/>
                </a:solidFill>
              </a:rPr>
              <a:t>ZjŽoP</a:t>
            </a:r>
            <a:endParaRPr lang="cs-CZ" sz="3200" b="1" dirty="0" smtClean="0">
              <a:solidFill>
                <a:srgbClr val="D1131C"/>
              </a:solidFill>
            </a:endParaRPr>
          </a:p>
        </p:txBody>
      </p:sp>
      <p:sp>
        <p:nvSpPr>
          <p:cNvPr id="4403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cs-CZ" smtClean="0"/>
          </a:p>
          <a:p>
            <a:pPr algn="ctr" eaLnBrk="1" hangingPunct="1">
              <a:buFontTx/>
              <a:buNone/>
            </a:pPr>
            <a:r>
              <a:rPr lang="cs-CZ" b="1" smtClean="0">
                <a:solidFill>
                  <a:srgbClr val="D1131C"/>
                </a:solidFill>
              </a:rPr>
              <a:t>	</a:t>
            </a:r>
            <a:endParaRPr lang="cs-CZ" sz="1800" b="1" smtClean="0">
              <a:solidFill>
                <a:srgbClr val="14407E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457200" y="1524000"/>
            <a:ext cx="8229600" cy="460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cs-CZ" sz="2000" b="1" kern="0" dirty="0">
                <a:solidFill>
                  <a:srgbClr val="143F7E"/>
                </a:solidFill>
                <a:latin typeface="+mn-lt"/>
              </a:rPr>
              <a:t>Kapitola 01 – Osobní náklady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  <a:defRPr/>
            </a:pPr>
            <a:r>
              <a:rPr lang="cs-CZ" sz="1600" b="1" kern="0" dirty="0">
                <a:solidFill>
                  <a:srgbClr val="FF0000"/>
                </a:solidFill>
                <a:latin typeface="+mn-lt"/>
              </a:rPr>
              <a:t>Výkazy práce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  <a:defRPr/>
            </a:pPr>
            <a:r>
              <a:rPr lang="cs-CZ" sz="1600" b="1" kern="0" dirty="0">
                <a:solidFill>
                  <a:srgbClr val="143F7E"/>
                </a:solidFill>
                <a:latin typeface="+mn-lt"/>
              </a:rPr>
              <a:t>Rozpis mzdových nákladů (příloha č. 5 MZ)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  <a:defRPr/>
            </a:pPr>
            <a:r>
              <a:rPr lang="cs-CZ" sz="1600" b="1" kern="0" dirty="0">
                <a:solidFill>
                  <a:srgbClr val="143F7E"/>
                </a:solidFill>
                <a:latin typeface="+mn-lt"/>
              </a:rPr>
              <a:t>Kopie výpisu z bankovního účtu (nutná identifikace plateb)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cs-CZ" sz="2000" b="1" kern="0" dirty="0">
                <a:solidFill>
                  <a:srgbClr val="143F7E"/>
                </a:solidFill>
                <a:latin typeface="+mn-lt"/>
              </a:rPr>
              <a:t>Kapitola 02 – 07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  <a:defRPr/>
            </a:pPr>
            <a:r>
              <a:rPr lang="cs-CZ" sz="1600" b="1" kern="0" dirty="0" smtClean="0">
                <a:solidFill>
                  <a:srgbClr val="143F7E"/>
                </a:solidFill>
              </a:rPr>
              <a:t>Pouze kopie dokladů na částku nárokovanou z projektu vyšší jak 10.000,00 Kč (tzn. pokud bude částka na dokladu např. 120 000,-Kč, ale z projektu bude nárokováno pouze 9 000,-Kč není třeba tento doklad předkládat)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  <a:defRPr/>
            </a:pPr>
            <a:r>
              <a:rPr lang="cs-CZ" sz="1600" b="1" kern="0" dirty="0" smtClean="0">
                <a:solidFill>
                  <a:srgbClr val="143F7E"/>
                </a:solidFill>
                <a:latin typeface="+mn-lt"/>
              </a:rPr>
              <a:t>Rozpis </a:t>
            </a:r>
            <a:r>
              <a:rPr lang="cs-CZ" sz="1600" b="1" kern="0" dirty="0">
                <a:solidFill>
                  <a:srgbClr val="143F7E"/>
                </a:solidFill>
                <a:latin typeface="+mn-lt"/>
              </a:rPr>
              <a:t>cestovních náhrad (příloha č. 6 MZ)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  <a:defRPr/>
            </a:pPr>
            <a:r>
              <a:rPr lang="cs-CZ" sz="1600" b="1" kern="0" dirty="0">
                <a:solidFill>
                  <a:srgbClr val="143F7E"/>
                </a:solidFill>
                <a:latin typeface="+mn-lt"/>
              </a:rPr>
              <a:t>Odpisy (příloha č. 7 MZ)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  <a:defRPr/>
            </a:pPr>
            <a:r>
              <a:rPr lang="cs-CZ" sz="1600" b="1" kern="0" dirty="0" smtClean="0">
                <a:solidFill>
                  <a:srgbClr val="143F7E"/>
                </a:solidFill>
              </a:rPr>
              <a:t>Doklady nárokované z projektu v částce 10.000,00 Kč a nižší mohou být vyžádány při administrativní kontrole či kontrole na místě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  <a:defRPr/>
            </a:pPr>
            <a:r>
              <a:rPr lang="cs-CZ" sz="1600" b="1" kern="0" dirty="0" smtClean="0">
                <a:solidFill>
                  <a:srgbClr val="143F7E"/>
                </a:solidFill>
                <a:latin typeface="+mn-lt"/>
              </a:rPr>
              <a:t>Podklady </a:t>
            </a:r>
            <a:r>
              <a:rPr lang="cs-CZ" sz="1600" b="1" kern="0" dirty="0">
                <a:solidFill>
                  <a:srgbClr val="143F7E"/>
                </a:solidFill>
                <a:latin typeface="+mn-lt"/>
              </a:rPr>
              <a:t>k provedeným výběrovým řízením, smlouvy, objednávky (pouze jednou, při prvním nárokování)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  <a:defRPr/>
            </a:pPr>
            <a:r>
              <a:rPr lang="cs-CZ" sz="1600" b="1" kern="0" dirty="0">
                <a:solidFill>
                  <a:srgbClr val="143F7E"/>
                </a:solidFill>
                <a:latin typeface="+mn-lt"/>
              </a:rPr>
              <a:t>Kopie výpisu z bankovního účtu (nutná identifikace plateb)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3200" b="1" dirty="0" smtClean="0">
                <a:solidFill>
                  <a:srgbClr val="D1131C"/>
                </a:solidFill>
              </a:rPr>
              <a:t>3. Předkládané účetní doklady </a:t>
            </a:r>
            <a:r>
              <a:rPr lang="cs-CZ" sz="2000" b="1" dirty="0" smtClean="0">
                <a:solidFill>
                  <a:srgbClr val="D1131C"/>
                </a:solidFill>
              </a:rPr>
              <a:t>(2/3)</a:t>
            </a:r>
            <a:r>
              <a:rPr lang="cs-CZ" sz="3200" b="1" dirty="0" smtClean="0">
                <a:solidFill>
                  <a:srgbClr val="D1131C"/>
                </a:solidFill>
              </a:rPr>
              <a:t/>
            </a:r>
            <a:br>
              <a:rPr lang="cs-CZ" sz="3200" b="1" dirty="0" smtClean="0">
                <a:solidFill>
                  <a:srgbClr val="D1131C"/>
                </a:solidFill>
              </a:rPr>
            </a:br>
            <a:r>
              <a:rPr lang="cs-CZ" sz="3200" b="1" dirty="0" smtClean="0">
                <a:solidFill>
                  <a:srgbClr val="D1131C"/>
                </a:solidFill>
              </a:rPr>
              <a:t>spolu se </a:t>
            </a:r>
            <a:r>
              <a:rPr lang="cs-CZ" sz="3200" b="1" dirty="0" err="1" smtClean="0">
                <a:solidFill>
                  <a:srgbClr val="D1131C"/>
                </a:solidFill>
              </a:rPr>
              <a:t>ZjŽoP</a:t>
            </a:r>
            <a:endParaRPr lang="cs-CZ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70000"/>
              </a:lnSpc>
            </a:pPr>
            <a:r>
              <a:rPr lang="cs-CZ" sz="2000" b="1" dirty="0" smtClean="0">
                <a:solidFill>
                  <a:srgbClr val="FF0000"/>
                </a:solidFill>
              </a:rPr>
              <a:t>Objednávky:</a:t>
            </a:r>
          </a:p>
          <a:p>
            <a:pPr>
              <a:lnSpc>
                <a:spcPct val="70000"/>
              </a:lnSpc>
              <a:buFontTx/>
              <a:buNone/>
            </a:pPr>
            <a:endParaRPr lang="cs-CZ" sz="2000" b="1" dirty="0" smtClean="0">
              <a:solidFill>
                <a:srgbClr val="FF0000"/>
              </a:solidFill>
            </a:endParaRPr>
          </a:p>
          <a:p>
            <a:pPr>
              <a:lnSpc>
                <a:spcPct val="70000"/>
              </a:lnSpc>
            </a:pPr>
            <a:r>
              <a:rPr lang="cs-CZ" sz="2000" b="1" dirty="0" smtClean="0">
                <a:solidFill>
                  <a:srgbClr val="FF0000"/>
                </a:solidFill>
              </a:rPr>
              <a:t>K výdajům  - do 200 000,-Kč bez DPH již není nutné dokládat potvrzenou objednávku či smlouvu</a:t>
            </a:r>
          </a:p>
          <a:p>
            <a:pPr algn="just">
              <a:lnSpc>
                <a:spcPct val="70000"/>
              </a:lnSpc>
              <a:buFontTx/>
              <a:buNone/>
            </a:pPr>
            <a:r>
              <a:rPr lang="cs-CZ" sz="2000" b="1" dirty="0" smtClean="0">
                <a:solidFill>
                  <a:srgbClr val="FF0000"/>
                </a:solidFill>
              </a:rPr>
              <a:t>		          - od 200 000,-Kč do 500 000,-Kč bez DPH příjemce dokládá písemnou smlouvu ve formě alespoň písemné objednávky písemně potvrzené dodavatelem (postačuje e-</a:t>
            </a:r>
            <a:r>
              <a:rPr lang="cs-CZ" sz="2000" b="1" dirty="0" err="1" smtClean="0">
                <a:solidFill>
                  <a:srgbClr val="FF0000"/>
                </a:solidFill>
              </a:rPr>
              <a:t>mailová</a:t>
            </a:r>
            <a:r>
              <a:rPr lang="cs-CZ" sz="2000" b="1" dirty="0" smtClean="0">
                <a:solidFill>
                  <a:srgbClr val="FF0000"/>
                </a:solidFill>
              </a:rPr>
              <a:t> forma)</a:t>
            </a:r>
          </a:p>
          <a:p>
            <a:pPr>
              <a:lnSpc>
                <a:spcPct val="70000"/>
              </a:lnSpc>
              <a:buFontTx/>
              <a:buNone/>
            </a:pPr>
            <a:endParaRPr lang="cs-CZ" sz="2000" b="1" dirty="0" smtClean="0">
              <a:solidFill>
                <a:srgbClr val="FF0000"/>
              </a:solidFill>
            </a:endParaRPr>
          </a:p>
          <a:p>
            <a:pPr>
              <a:lnSpc>
                <a:spcPct val="70000"/>
              </a:lnSpc>
            </a:pPr>
            <a:r>
              <a:rPr lang="cs-CZ" sz="2000" b="1" dirty="0" smtClean="0">
                <a:solidFill>
                  <a:srgbClr val="FF0000"/>
                </a:solidFill>
              </a:rPr>
              <a:t>Nákup zařízení a vybavení: </a:t>
            </a:r>
          </a:p>
          <a:p>
            <a:pPr algn="just">
              <a:lnSpc>
                <a:spcPct val="70000"/>
              </a:lnSpc>
            </a:pPr>
            <a:endParaRPr lang="cs-CZ" sz="2000" b="1" dirty="0" smtClean="0">
              <a:solidFill>
                <a:srgbClr val="FF0000"/>
              </a:solidFill>
            </a:endParaRPr>
          </a:p>
          <a:p>
            <a:pPr algn="just">
              <a:lnSpc>
                <a:spcPct val="70000"/>
              </a:lnSpc>
            </a:pPr>
            <a:r>
              <a:rPr lang="cs-CZ" sz="2000" b="1" dirty="0" smtClean="0">
                <a:solidFill>
                  <a:srgbClr val="FF0000"/>
                </a:solidFill>
              </a:rPr>
              <a:t>nárokovat a proplácet lze pouze takovou výši nákladů na zařízení a vybavení, která odpovídá předpokládané výši úvazku člena realizačního týmu ve vztahu k jeho zapojení do realizace projektu (tj. výši úvazku dle platného právního aktu v době nákupu vybavení/zařízení). Úvazky jednotlivých členů realizačního týmu je možné sčítat, tj. např. v případě dvou 0,5 úvazků je možno zakoupit z prostředků projektu dohromady jeden notebook </a:t>
            </a:r>
          </a:p>
          <a:p>
            <a:endParaRPr lang="cs-CZ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0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3200" b="1" dirty="0" smtClean="0">
                <a:solidFill>
                  <a:srgbClr val="D1131C"/>
                </a:solidFill>
              </a:rPr>
              <a:t>3. Předkládané účetní doklady </a:t>
            </a:r>
            <a:r>
              <a:rPr lang="cs-CZ" sz="2000" b="1" dirty="0" smtClean="0">
                <a:solidFill>
                  <a:srgbClr val="D1131C"/>
                </a:solidFill>
              </a:rPr>
              <a:t>(3/3)</a:t>
            </a:r>
            <a:br>
              <a:rPr lang="cs-CZ" sz="2000" b="1" dirty="0" smtClean="0">
                <a:solidFill>
                  <a:srgbClr val="D1131C"/>
                </a:solidFill>
              </a:rPr>
            </a:br>
            <a:r>
              <a:rPr lang="cs-CZ" sz="3200" b="1" dirty="0" smtClean="0">
                <a:solidFill>
                  <a:srgbClr val="D1131C"/>
                </a:solidFill>
              </a:rPr>
              <a:t>na vyžádání či kontrole na místě</a:t>
            </a:r>
          </a:p>
        </p:txBody>
      </p:sp>
      <p:sp>
        <p:nvSpPr>
          <p:cNvPr id="4505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cs-CZ" smtClean="0"/>
          </a:p>
          <a:p>
            <a:pPr algn="ctr" eaLnBrk="1" hangingPunct="1">
              <a:buFontTx/>
              <a:buNone/>
            </a:pPr>
            <a:r>
              <a:rPr lang="cs-CZ" b="1" smtClean="0">
                <a:solidFill>
                  <a:srgbClr val="D1131C"/>
                </a:solidFill>
              </a:rPr>
              <a:t>	</a:t>
            </a:r>
            <a:endParaRPr lang="cs-CZ" sz="1800" b="1" smtClean="0">
              <a:solidFill>
                <a:srgbClr val="14407E"/>
              </a:solidFill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457200" y="1676400"/>
            <a:ext cx="8229600" cy="444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cs-CZ" sz="2000" b="1" kern="0" dirty="0">
                <a:solidFill>
                  <a:srgbClr val="143F7E"/>
                </a:solidFill>
                <a:latin typeface="+mn-lt"/>
              </a:rPr>
              <a:t>Veškeré podklady k jednoznačnému prokázání způsobilosti uskutečněného výdaje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cs-CZ" sz="2000" b="1" kern="0" dirty="0">
                <a:solidFill>
                  <a:srgbClr val="143F7E"/>
                </a:solidFill>
                <a:latin typeface="+mn-lt"/>
              </a:rPr>
              <a:t>Kapitola 01 – Osobní náklady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  <a:defRPr/>
            </a:pPr>
            <a:r>
              <a:rPr lang="cs-CZ" sz="1600" b="1" kern="0" dirty="0">
                <a:solidFill>
                  <a:srgbClr val="143F7E"/>
                </a:solidFill>
                <a:latin typeface="+mn-lt"/>
              </a:rPr>
              <a:t>Originály veškerých dokladů (zejména doklady, které nebyly součástí předložené </a:t>
            </a:r>
            <a:r>
              <a:rPr lang="cs-CZ" sz="1600" b="1" kern="0" dirty="0" err="1">
                <a:solidFill>
                  <a:srgbClr val="143F7E"/>
                </a:solidFill>
                <a:latin typeface="+mn-lt"/>
              </a:rPr>
              <a:t>ZjŽoP</a:t>
            </a:r>
            <a:r>
              <a:rPr lang="cs-CZ" sz="1600" b="1" kern="0" dirty="0">
                <a:solidFill>
                  <a:srgbClr val="143F7E"/>
                </a:solidFill>
                <a:latin typeface="+mn-lt"/>
              </a:rPr>
              <a:t>)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  <a:defRPr/>
            </a:pPr>
            <a:r>
              <a:rPr lang="cs-CZ" sz="1600" b="1" kern="0" dirty="0">
                <a:solidFill>
                  <a:srgbClr val="143F7E"/>
                </a:solidFill>
                <a:latin typeface="+mn-lt"/>
              </a:rPr>
              <a:t>Pracovní smlouvy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  <a:defRPr/>
            </a:pPr>
            <a:r>
              <a:rPr lang="cs-CZ" sz="1600" b="1" kern="0" dirty="0">
                <a:solidFill>
                  <a:srgbClr val="143F7E"/>
                </a:solidFill>
                <a:latin typeface="+mn-lt"/>
              </a:rPr>
              <a:t>Mzdové listy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  <a:defRPr/>
            </a:pPr>
            <a:r>
              <a:rPr lang="cs-CZ" sz="1600" b="1" kern="0" dirty="0">
                <a:solidFill>
                  <a:srgbClr val="143F7E"/>
                </a:solidFill>
                <a:latin typeface="+mn-lt"/>
              </a:rPr>
              <a:t>Výplatní pásky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cs-CZ" sz="2000" b="1" kern="0" dirty="0">
                <a:solidFill>
                  <a:srgbClr val="143F7E"/>
                </a:solidFill>
                <a:latin typeface="+mn-lt"/>
              </a:rPr>
              <a:t>Kapitola 02 – 07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  <a:defRPr/>
            </a:pPr>
            <a:r>
              <a:rPr lang="cs-CZ" sz="1600" b="1" kern="0" dirty="0">
                <a:solidFill>
                  <a:srgbClr val="143F7E"/>
                </a:solidFill>
                <a:latin typeface="+mn-lt"/>
              </a:rPr>
              <a:t>Originály veškerých dokladů (zejména doklady, které nebyly součástí předložené </a:t>
            </a:r>
            <a:r>
              <a:rPr lang="cs-CZ" sz="1600" b="1" kern="0" dirty="0" err="1">
                <a:solidFill>
                  <a:srgbClr val="143F7E"/>
                </a:solidFill>
                <a:latin typeface="+mn-lt"/>
              </a:rPr>
              <a:t>ZjŽoP</a:t>
            </a:r>
            <a:r>
              <a:rPr lang="cs-CZ" sz="1600" b="1" kern="0" dirty="0">
                <a:solidFill>
                  <a:srgbClr val="143F7E"/>
                </a:solidFill>
                <a:latin typeface="+mn-lt"/>
              </a:rPr>
              <a:t> – např. doklady v částce 10.000,00 Kč a nižší)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  <a:defRPr/>
            </a:pPr>
            <a:r>
              <a:rPr lang="cs-CZ" sz="1600" b="1" kern="0" dirty="0">
                <a:solidFill>
                  <a:srgbClr val="143F7E"/>
                </a:solidFill>
                <a:latin typeface="+mn-lt"/>
              </a:rPr>
              <a:t>Cestovní příkazy, pozvánky, prezenční listiny, knihy jízd, účetní evidence atd.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  <a:defRPr/>
            </a:pPr>
            <a:endParaRPr lang="cs-CZ" sz="1600" kern="0" dirty="0">
              <a:solidFill>
                <a:srgbClr val="143F7E"/>
              </a:solidFill>
              <a:latin typeface="+mn-lt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zentace_OPLZZ_čb">
  <a:themeElements>
    <a:clrScheme name="Prezentace_OPLZZ_čb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ezentace_OPLZZ_čb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cs-CZ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cs-CZ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rezentace_OPLZZ_čb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zentace_OPLZZ_čb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zentace_OPLZZ_čb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zentace_OPLZZ_čb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zentace_OPLZZ_čb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zentace_OPLZZ_čb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zentace_OPLZZ_čb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zentace_OPLZZ_čb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zentace_OPLZZ_čb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zentace_OPLZZ_čb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zentace_OPLZZ_čb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zentace_OPLZZ_čb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Prezentace_OPLZZ_čb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10.xml><?xml version="1.0" encoding="utf-8"?>
<a:themeOverride xmlns:a="http://schemas.openxmlformats.org/drawingml/2006/main">
  <a:clrScheme name="Prezentace_OPLZZ_čb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11.xml><?xml version="1.0" encoding="utf-8"?>
<a:themeOverride xmlns:a="http://schemas.openxmlformats.org/drawingml/2006/main">
  <a:clrScheme name="Prezentace_OPLZZ_čb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12.xml><?xml version="1.0" encoding="utf-8"?>
<a:themeOverride xmlns:a="http://schemas.openxmlformats.org/drawingml/2006/main">
  <a:clrScheme name="Prezentace_OPLZZ_čb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13.xml><?xml version="1.0" encoding="utf-8"?>
<a:themeOverride xmlns:a="http://schemas.openxmlformats.org/drawingml/2006/main">
  <a:clrScheme name="Prezentace_OPLZZ_čb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14.xml><?xml version="1.0" encoding="utf-8"?>
<a:themeOverride xmlns:a="http://schemas.openxmlformats.org/drawingml/2006/main">
  <a:clrScheme name="Prezentace_OPLZZ_čb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15.xml><?xml version="1.0" encoding="utf-8"?>
<a:themeOverride xmlns:a="http://schemas.openxmlformats.org/drawingml/2006/main">
  <a:clrScheme name="Prezentace_OPLZZ_čb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16.xml><?xml version="1.0" encoding="utf-8"?>
<a:themeOverride xmlns:a="http://schemas.openxmlformats.org/drawingml/2006/main">
  <a:clrScheme name="Prezentace_OPLZZ_čb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17.xml><?xml version="1.0" encoding="utf-8"?>
<a:themeOverride xmlns:a="http://schemas.openxmlformats.org/drawingml/2006/main">
  <a:clrScheme name="Prezentace_OPLZZ_čb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18.xml><?xml version="1.0" encoding="utf-8"?>
<a:themeOverride xmlns:a="http://schemas.openxmlformats.org/drawingml/2006/main">
  <a:clrScheme name="Prezentace_OPLZZ_čb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2.xml><?xml version="1.0" encoding="utf-8"?>
<a:themeOverride xmlns:a="http://schemas.openxmlformats.org/drawingml/2006/main">
  <a:clrScheme name="Prezentace_OPLZZ_čb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3.xml><?xml version="1.0" encoding="utf-8"?>
<a:themeOverride xmlns:a="http://schemas.openxmlformats.org/drawingml/2006/main">
  <a:clrScheme name="Prezentace_OPLZZ_čb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4.xml><?xml version="1.0" encoding="utf-8"?>
<a:themeOverride xmlns:a="http://schemas.openxmlformats.org/drawingml/2006/main">
  <a:clrScheme name="Prezentace_OPLZZ_čb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5.xml><?xml version="1.0" encoding="utf-8"?>
<a:themeOverride xmlns:a="http://schemas.openxmlformats.org/drawingml/2006/main">
  <a:clrScheme name="Prezentace_OPLZZ_čb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6.xml><?xml version="1.0" encoding="utf-8"?>
<a:themeOverride xmlns:a="http://schemas.openxmlformats.org/drawingml/2006/main">
  <a:clrScheme name="Prezentace_OPLZZ_čb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7.xml><?xml version="1.0" encoding="utf-8"?>
<a:themeOverride xmlns:a="http://schemas.openxmlformats.org/drawingml/2006/main">
  <a:clrScheme name="Prezentace_OPLZZ_čb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8.xml><?xml version="1.0" encoding="utf-8"?>
<a:themeOverride xmlns:a="http://schemas.openxmlformats.org/drawingml/2006/main">
  <a:clrScheme name="Prezentace_OPLZZ_čb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9.xml><?xml version="1.0" encoding="utf-8"?>
<a:themeOverride xmlns:a="http://schemas.openxmlformats.org/drawingml/2006/main">
  <a:clrScheme name="Prezentace_OPLZZ_čb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204</TotalTime>
  <Words>2170</Words>
  <Application>Microsoft Office PowerPoint</Application>
  <PresentationFormat>Předvádění na obrazovce (4:3)</PresentationFormat>
  <Paragraphs>194</Paragraphs>
  <Slides>24</Slides>
  <Notes>1</Notes>
  <HiddenSlides>0</HiddenSlides>
  <MMClips>0</MMClips>
  <ScaleCrop>false</ScaleCrop>
  <HeadingPairs>
    <vt:vector size="6" baseType="variant">
      <vt:variant>
        <vt:lpstr>Motiv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24</vt:i4>
      </vt:variant>
    </vt:vector>
  </HeadingPairs>
  <TitlesOfParts>
    <vt:vector size="26" baseType="lpstr">
      <vt:lpstr>Prezentace_OPLZZ_čb</vt:lpstr>
      <vt:lpstr>Worksheet</vt:lpstr>
      <vt:lpstr>MONITOROVACÍ ZPRÁVA (MZ)   ZJEDNODUŠENÁ ŽÁDOST O PLATBU (ZjŽoP)   finanční část</vt:lpstr>
      <vt:lpstr>Přílohy MZ</vt:lpstr>
      <vt:lpstr>Nové příručky od 1.11.2012</vt:lpstr>
      <vt:lpstr>1. Podpisové vzory</vt:lpstr>
      <vt:lpstr>2. Soupiska účetních dokladů (1/3) </vt:lpstr>
      <vt:lpstr>2. Soupiska účetních dokladů (2/3) </vt:lpstr>
      <vt:lpstr>3. Předkládané účetní doklady (1/3) spolu se ZjŽoP</vt:lpstr>
      <vt:lpstr>3. Předkládané účetní doklady (2/3) spolu se ZjŽoP</vt:lpstr>
      <vt:lpstr>3. Předkládané účetní doklady (3/3) na vyžádání či kontrole na místě</vt:lpstr>
      <vt:lpstr>4. Pracovní výkazy (1/4)</vt:lpstr>
      <vt:lpstr>4. Pracovní výkazy (2/4)</vt:lpstr>
      <vt:lpstr>4. Pracovní výkazy (3/4)</vt:lpstr>
      <vt:lpstr>4. Pracovní výkazy (4/4)</vt:lpstr>
      <vt:lpstr>4. Pracovní výkaz – nejčastější chyby</vt:lpstr>
      <vt:lpstr>5. Rozpis mzdových nákladů (1/2)</vt:lpstr>
      <vt:lpstr>5. Rozpis mzdových nákladů (2/2)</vt:lpstr>
      <vt:lpstr>6. Rozpis cestovních náhrad</vt:lpstr>
      <vt:lpstr>Nárokování výdajů cestovních náhrad</vt:lpstr>
      <vt:lpstr>7. Odpisy</vt:lpstr>
      <vt:lpstr>8. Výpisy z bankovního účtu</vt:lpstr>
      <vt:lpstr>9. Přehled čerpání způsobilých výdajů (1/2)</vt:lpstr>
      <vt:lpstr>9. Přehled čerpání způsobilých výdajů (2/2)</vt:lpstr>
      <vt:lpstr>Zjednodušená žádost o platbu (ZjŽoP)</vt:lpstr>
      <vt:lpstr>Zjednodušená žádost o platbu (ZjŽoP)</vt:lpstr>
    </vt:vector>
  </TitlesOfParts>
  <Company>Accenture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MONITOROVACÍ ZPRÁVA (MZ)   ZJEDNODUŠENÁ ŽÁDOST O PLATBU (ZjŽoP)   finanční část</dc:title>
  <dc:creator>katerina.szmekova</dc:creator>
  <cp:lastModifiedBy>Eliška</cp:lastModifiedBy>
  <cp:revision>30</cp:revision>
  <dcterms:created xsi:type="dcterms:W3CDTF">2012-03-20T10:14:11Z</dcterms:created>
  <dcterms:modified xsi:type="dcterms:W3CDTF">2012-12-10T19:42:33Z</dcterms:modified>
</cp:coreProperties>
</file>